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317" r:id="rId5"/>
    <p:sldId id="265" r:id="rId6"/>
    <p:sldId id="358" r:id="rId7"/>
    <p:sldId id="378" r:id="rId8"/>
    <p:sldId id="362" r:id="rId9"/>
    <p:sldId id="263" r:id="rId10"/>
    <p:sldId id="374" r:id="rId11"/>
    <p:sldId id="365" r:id="rId12"/>
    <p:sldId id="375" r:id="rId13"/>
    <p:sldId id="372" r:id="rId14"/>
    <p:sldId id="376" r:id="rId15"/>
    <p:sldId id="373" r:id="rId16"/>
    <p:sldId id="368" r:id="rId17"/>
    <p:sldId id="369" r:id="rId18"/>
    <p:sldId id="380" r:id="rId19"/>
    <p:sldId id="379" r:id="rId20"/>
    <p:sldId id="377" r:id="rId21"/>
    <p:sldId id="3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73618" autoAdjust="0"/>
  </p:normalViewPr>
  <p:slideViewPr>
    <p:cSldViewPr snapToGrid="0" snapToObjects="1" showGuides="1">
      <p:cViewPr varScale="1">
        <p:scale>
          <a:sx n="52" d="100"/>
          <a:sy n="52" d="100"/>
        </p:scale>
        <p:origin x="1938" y="276"/>
      </p:cViewPr>
      <p:guideLst>
        <p:guide orient="horz" pos="2160"/>
        <p:guide pos="3840"/>
      </p:guideLst>
    </p:cSldViewPr>
  </p:slideViewPr>
  <p:outlineViewPr>
    <p:cViewPr>
      <p:scale>
        <a:sx n="33" d="100"/>
        <a:sy n="33" d="100"/>
      </p:scale>
      <p:origin x="0" y="-1854"/>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73EC2-47F5-4BA5-A7DA-00C789D0E96B}" type="datetimeFigureOut">
              <a:rPr lang="en-GB" smtClean="0"/>
              <a:t>05/02/2025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F8DB4-5DC1-4CFA-BFB2-6CA8FF63A3E5}" type="slidenum">
              <a:rPr lang="en-GB" smtClean="0"/>
              <a:t>‹#›</a:t>
            </a:fld>
            <a:endParaRPr lang="en-GB"/>
          </a:p>
        </p:txBody>
      </p:sp>
    </p:spTree>
    <p:extLst>
      <p:ext uri="{BB962C8B-B14F-4D97-AF65-F5344CB8AC3E}">
        <p14:creationId xmlns:p14="http://schemas.microsoft.com/office/powerpoint/2010/main" val="4219044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1</a:t>
            </a:fld>
            <a:endParaRPr lang="en-GB"/>
          </a:p>
        </p:txBody>
      </p:sp>
    </p:spTree>
    <p:extLst>
      <p:ext uri="{BB962C8B-B14F-4D97-AF65-F5344CB8AC3E}">
        <p14:creationId xmlns:p14="http://schemas.microsoft.com/office/powerpoint/2010/main" val="3772258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15</a:t>
            </a:fld>
            <a:endParaRPr lang="en-GB"/>
          </a:p>
        </p:txBody>
      </p:sp>
    </p:spTree>
    <p:extLst>
      <p:ext uri="{BB962C8B-B14F-4D97-AF65-F5344CB8AC3E}">
        <p14:creationId xmlns:p14="http://schemas.microsoft.com/office/powerpoint/2010/main" val="29204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16</a:t>
            </a:fld>
            <a:endParaRPr lang="en-GB"/>
          </a:p>
        </p:txBody>
      </p:sp>
    </p:spTree>
    <p:extLst>
      <p:ext uri="{BB962C8B-B14F-4D97-AF65-F5344CB8AC3E}">
        <p14:creationId xmlns:p14="http://schemas.microsoft.com/office/powerpoint/2010/main" val="306002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1CD71-9F5C-4A09-BFA5-A062590E31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40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30238"/>
            <a:ext cx="5487987" cy="3086100"/>
          </a:xfrm>
        </p:spPr>
      </p:sp>
      <p:sp>
        <p:nvSpPr>
          <p:cNvPr id="3" name="Notes Placeholder 2"/>
          <p:cNvSpPr>
            <a:spLocks noGrp="1"/>
          </p:cNvSpPr>
          <p:nvPr>
            <p:ph type="body" idx="1"/>
          </p:nvPr>
        </p:nvSpPr>
        <p:spPr/>
        <p:txBody>
          <a:bodyPr>
            <a:noAutofit/>
          </a:bodyPr>
          <a:lstStyle/>
          <a:p>
            <a:pPr>
              <a:lnSpc>
                <a:spcPct val="107000"/>
              </a:lnSpc>
            </a:pPr>
            <a:endParaRPr lang="en-GB" b="1" i="1" u="sng"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B2C0-778B-474D-8DDD-F045B0B181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19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numCol="2">
            <a:normAutofit fontScale="85000" lnSpcReduction="20000"/>
          </a:bodyPr>
          <a:lstStyle/>
          <a:p>
            <a:pPr marL="0" indent="0">
              <a:buNone/>
            </a:pPr>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B2C0-778B-474D-8DDD-F045B0B181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470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numCol="2">
            <a:normAutofit/>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B2C0-778B-474D-8DDD-F045B0B181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36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5</a:t>
            </a:fld>
            <a:endParaRPr lang="en-GB"/>
          </a:p>
        </p:txBody>
      </p:sp>
    </p:spTree>
    <p:extLst>
      <p:ext uri="{BB962C8B-B14F-4D97-AF65-F5344CB8AC3E}">
        <p14:creationId xmlns:p14="http://schemas.microsoft.com/office/powerpoint/2010/main" val="34757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30238"/>
            <a:ext cx="5487987" cy="3086100"/>
          </a:xfrm>
        </p:spPr>
      </p:sp>
      <p:sp>
        <p:nvSpPr>
          <p:cNvPr id="3" name="Notes Placeholder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B2C0-778B-474D-8DDD-F045B0B181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52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8</a:t>
            </a:fld>
            <a:endParaRPr lang="en-GB"/>
          </a:p>
        </p:txBody>
      </p:sp>
    </p:spTree>
    <p:extLst>
      <p:ext uri="{BB962C8B-B14F-4D97-AF65-F5344CB8AC3E}">
        <p14:creationId xmlns:p14="http://schemas.microsoft.com/office/powerpoint/2010/main" val="259964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13</a:t>
            </a:fld>
            <a:endParaRPr lang="en-GB"/>
          </a:p>
        </p:txBody>
      </p:sp>
    </p:spTree>
    <p:extLst>
      <p:ext uri="{BB962C8B-B14F-4D97-AF65-F5344CB8AC3E}">
        <p14:creationId xmlns:p14="http://schemas.microsoft.com/office/powerpoint/2010/main" val="75618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9F8DB4-5DC1-4CFA-BFB2-6CA8FF63A3E5}" type="slidenum">
              <a:rPr lang="en-GB" smtClean="0"/>
              <a:t>14</a:t>
            </a:fld>
            <a:endParaRPr lang="en-GB"/>
          </a:p>
        </p:txBody>
      </p:sp>
    </p:spTree>
    <p:extLst>
      <p:ext uri="{BB962C8B-B14F-4D97-AF65-F5344CB8AC3E}">
        <p14:creationId xmlns:p14="http://schemas.microsoft.com/office/powerpoint/2010/main" val="2435236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2CB0060F-B562-3672-8343-BCF1D9A7E76B}"/>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9" name="Title 1">
            <a:extLst>
              <a:ext uri="{FF2B5EF4-FFF2-40B4-BE49-F238E27FC236}">
                <a16:creationId xmlns:a16="http://schemas.microsoft.com/office/drawing/2014/main" id="{E7964BB0-FBDE-6B42-A861-D9E051C74CF7}"/>
              </a:ext>
            </a:extLst>
          </p:cNvPr>
          <p:cNvSpPr>
            <a:spLocks noGrp="1"/>
          </p:cNvSpPr>
          <p:nvPr>
            <p:ph type="ctrTitle" hasCustomPrompt="1"/>
          </p:nvPr>
        </p:nvSpPr>
        <p:spPr>
          <a:xfrm>
            <a:off x="695325" y="1989138"/>
            <a:ext cx="7381875" cy="997647"/>
          </a:xfrm>
          <a:prstGeom prst="rect">
            <a:avLst/>
          </a:prstGeom>
        </p:spPr>
        <p:txBody>
          <a:bodyPr anchor="t">
            <a:normAutofit/>
          </a:bodyPr>
          <a:lstStyle>
            <a:lvl1pPr marL="9525" indent="-9525" algn="l">
              <a:tabLst/>
              <a:defRPr sz="4800" b="0">
                <a:solidFill>
                  <a:schemeClr val="bg1"/>
                </a:solidFill>
              </a:defRPr>
            </a:lvl1pPr>
          </a:lstStyle>
          <a:p>
            <a:r>
              <a:rPr lang="en-GB" dirty="0"/>
              <a:t>Title can go here</a:t>
            </a:r>
            <a:endParaRPr lang="en-US" dirty="0"/>
          </a:p>
        </p:txBody>
      </p:sp>
      <p:sp>
        <p:nvSpPr>
          <p:cNvPr id="10" name="Text Placeholder 16">
            <a:extLst>
              <a:ext uri="{FF2B5EF4-FFF2-40B4-BE49-F238E27FC236}">
                <a16:creationId xmlns:a16="http://schemas.microsoft.com/office/drawing/2014/main" id="{46E014C8-F041-0A47-AF94-EF86E06130DA}"/>
              </a:ext>
            </a:extLst>
          </p:cNvPr>
          <p:cNvSpPr>
            <a:spLocks noGrp="1"/>
          </p:cNvSpPr>
          <p:nvPr>
            <p:ph type="body" sz="quarter" idx="10" hasCustomPrompt="1"/>
          </p:nvPr>
        </p:nvSpPr>
        <p:spPr>
          <a:xfrm>
            <a:off x="695325" y="3415771"/>
            <a:ext cx="7381875" cy="873125"/>
          </a:xfrm>
          <a:prstGeom prst="rect">
            <a:avLst/>
          </a:prstGeom>
        </p:spPr>
        <p:txBody>
          <a:bodyPr>
            <a:normAutofit/>
          </a:bodyPr>
          <a:lstStyle>
            <a:lvl1pPr marL="0" indent="0">
              <a:buNone/>
              <a:defRPr sz="2400">
                <a:solidFill>
                  <a:schemeClr val="bg1"/>
                </a:solidFill>
              </a:defRPr>
            </a:lvl1pPr>
          </a:lstStyle>
          <a:p>
            <a:r>
              <a:rPr lang="en-GB" dirty="0"/>
              <a:t>Subtitle can go here</a:t>
            </a:r>
            <a:endParaRPr lang="en-US" dirty="0"/>
          </a:p>
        </p:txBody>
      </p:sp>
    </p:spTree>
    <p:extLst>
      <p:ext uri="{BB962C8B-B14F-4D97-AF65-F5344CB8AC3E}">
        <p14:creationId xmlns:p14="http://schemas.microsoft.com/office/powerpoint/2010/main" val="273047904"/>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C (no values text)">
    <p:spTree>
      <p:nvGrpSpPr>
        <p:cNvPr id="1" name=""/>
        <p:cNvGrpSpPr/>
        <p:nvPr/>
      </p:nvGrpSpPr>
      <p:grpSpPr>
        <a:xfrm>
          <a:off x="0" y="0"/>
          <a:ext cx="0" cy="0"/>
          <a:chOff x="0" y="0"/>
          <a:chExt cx="0" cy="0"/>
        </a:xfrm>
      </p:grpSpPr>
      <p:pic>
        <p:nvPicPr>
          <p:cNvPr id="9" name="Picture 8" descr="A picture containing text, umbrella, accessory, clipart&#10;&#10;Description automatically generated">
            <a:extLst>
              <a:ext uri="{FF2B5EF4-FFF2-40B4-BE49-F238E27FC236}">
                <a16:creationId xmlns:a16="http://schemas.microsoft.com/office/drawing/2014/main" id="{1B0E0BC9-6AB8-31E3-2CFA-F486A9F5CF9E}"/>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7" name="Title 1">
            <a:extLst>
              <a:ext uri="{FF2B5EF4-FFF2-40B4-BE49-F238E27FC236}">
                <a16:creationId xmlns:a16="http://schemas.microsoft.com/office/drawing/2014/main" id="{D3D38B2A-5CD2-38F4-E54C-A340EF710548}"/>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8" name="Content Placeholder 2">
            <a:extLst>
              <a:ext uri="{FF2B5EF4-FFF2-40B4-BE49-F238E27FC236}">
                <a16:creationId xmlns:a16="http://schemas.microsoft.com/office/drawing/2014/main" id="{407C146C-475D-2852-54FA-DBF2E3A27A33}"/>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63870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C (no values text) 2 columns">
    <p:spTree>
      <p:nvGrpSpPr>
        <p:cNvPr id="1" name=""/>
        <p:cNvGrpSpPr/>
        <p:nvPr/>
      </p:nvGrpSpPr>
      <p:grpSpPr>
        <a:xfrm>
          <a:off x="0" y="0"/>
          <a:ext cx="0" cy="0"/>
          <a:chOff x="0" y="0"/>
          <a:chExt cx="0" cy="0"/>
        </a:xfrm>
      </p:grpSpPr>
      <p:pic>
        <p:nvPicPr>
          <p:cNvPr id="6" name="Picture 5" descr="A picture containing text, umbrella, accessory, clipart&#10;&#10;Description automatically generated">
            <a:extLst>
              <a:ext uri="{FF2B5EF4-FFF2-40B4-BE49-F238E27FC236}">
                <a16:creationId xmlns:a16="http://schemas.microsoft.com/office/drawing/2014/main" id="{009ED188-8FF2-5DDB-C1A5-42B775DD4057}"/>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7" name="Title 1">
            <a:extLst>
              <a:ext uri="{FF2B5EF4-FFF2-40B4-BE49-F238E27FC236}">
                <a16:creationId xmlns:a16="http://schemas.microsoft.com/office/drawing/2014/main" id="{D3D38B2A-5CD2-38F4-E54C-A340EF710548}"/>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8" name="Content Placeholder 2">
            <a:extLst>
              <a:ext uri="{FF2B5EF4-FFF2-40B4-BE49-F238E27FC236}">
                <a16:creationId xmlns:a16="http://schemas.microsoft.com/office/drawing/2014/main" id="{407C146C-475D-2852-54FA-DBF2E3A27A33}"/>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1239903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D (with values tex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43374FA4-B3CD-571E-80A2-BB0C0E8F6D5E}"/>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87977021-C1CF-F4C6-9123-1B011FF1FD0A}"/>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B2036ACC-D828-83DE-8DF5-79F852FC842C}"/>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65095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D (with values text) 2 columns">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C9026E3F-1FFE-4345-AD5C-2E7CEF16E24F}"/>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87977021-C1CF-F4C6-9123-1B011FF1FD0A}"/>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B2036ACC-D828-83DE-8DF5-79F852FC842C}"/>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1739557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E (with values text)">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D982D4A-6623-934C-91D3-70AC4FC215D7}"/>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7947FA02-8A96-35C9-AAAE-48A3AE9CE4C1}"/>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1F62C0E4-7E83-4BE4-4922-014732C8385E}"/>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9737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E (with values text) 2 columns">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D982D4A-6623-934C-91D3-70AC4FC215D7}"/>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7947FA02-8A96-35C9-AAAE-48A3AE9CE4C1}"/>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1F62C0E4-7E83-4BE4-4922-014732C8385E}"/>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2571082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F (with values text)">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06D187CC-1E37-D946-B55D-90E9934D46C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7A9BBB26-D9F6-429C-F597-EB5278B8F2FF}"/>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245D936A-48B0-4C1D-7998-424A38F48845}"/>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741718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F (with values text) 2 columns">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06D187CC-1E37-D946-B55D-90E9934D46C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7A9BBB26-D9F6-429C-F597-EB5278B8F2FF}"/>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245D936A-48B0-4C1D-7998-424A38F48845}"/>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28349954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G (with values tex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6456F94-445B-194F-8EF1-68301E0DB84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AA9868B7-462C-4526-432C-E31E63D33396}"/>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8DC3A450-FED5-4319-5F3B-6EAD27756D21}"/>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386821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G (with values text) 2 columns">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6456F94-445B-194F-8EF1-68301E0DB84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AA9868B7-462C-4526-432C-E31E63D33396}"/>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6" name="Content Placeholder 2">
            <a:extLst>
              <a:ext uri="{FF2B5EF4-FFF2-40B4-BE49-F238E27FC236}">
                <a16:creationId xmlns:a16="http://schemas.microsoft.com/office/drawing/2014/main" id="{8DC3A450-FED5-4319-5F3B-6EAD27756D21}"/>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1148119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space for extra text or partner logos)">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AA7E35CD-698A-8685-07A9-F7EE76D9059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3" name="Subtitle 2">
            <a:extLst>
              <a:ext uri="{FF2B5EF4-FFF2-40B4-BE49-F238E27FC236}">
                <a16:creationId xmlns:a16="http://schemas.microsoft.com/office/drawing/2014/main" id="{A43B054A-68DA-3748-9313-62CB3E08EB97}"/>
              </a:ext>
            </a:extLst>
          </p:cNvPr>
          <p:cNvSpPr>
            <a:spLocks noGrp="1"/>
          </p:cNvSpPr>
          <p:nvPr>
            <p:ph type="subTitle" idx="1" hasCustomPrompt="1"/>
          </p:nvPr>
        </p:nvSpPr>
        <p:spPr>
          <a:xfrm>
            <a:off x="695325" y="6012560"/>
            <a:ext cx="10477500" cy="648229"/>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can go here or additional logos</a:t>
            </a:r>
            <a:endParaRPr lang="en-US" dirty="0"/>
          </a:p>
        </p:txBody>
      </p:sp>
      <p:sp>
        <p:nvSpPr>
          <p:cNvPr id="6" name="Title 1">
            <a:extLst>
              <a:ext uri="{FF2B5EF4-FFF2-40B4-BE49-F238E27FC236}">
                <a16:creationId xmlns:a16="http://schemas.microsoft.com/office/drawing/2014/main" id="{0AC3C221-9831-A24C-81A7-83D074A68AE6}"/>
              </a:ext>
            </a:extLst>
          </p:cNvPr>
          <p:cNvSpPr>
            <a:spLocks noGrp="1"/>
          </p:cNvSpPr>
          <p:nvPr>
            <p:ph type="ctrTitle" hasCustomPrompt="1"/>
          </p:nvPr>
        </p:nvSpPr>
        <p:spPr>
          <a:xfrm>
            <a:off x="695325" y="1989138"/>
            <a:ext cx="7381875" cy="997647"/>
          </a:xfrm>
          <a:prstGeom prst="rect">
            <a:avLst/>
          </a:prstGeom>
        </p:spPr>
        <p:txBody>
          <a:bodyPr anchor="t">
            <a:normAutofit/>
          </a:bodyPr>
          <a:lstStyle>
            <a:lvl1pPr marL="9525" indent="-9525" algn="l">
              <a:tabLst/>
              <a:defRPr sz="4800" b="0">
                <a:solidFill>
                  <a:schemeClr val="bg1"/>
                </a:solidFill>
              </a:defRPr>
            </a:lvl1pPr>
          </a:lstStyle>
          <a:p>
            <a:r>
              <a:rPr lang="en-GB" dirty="0"/>
              <a:t>Title can go here</a:t>
            </a:r>
            <a:endParaRPr lang="en-US" dirty="0"/>
          </a:p>
        </p:txBody>
      </p:sp>
      <p:sp>
        <p:nvSpPr>
          <p:cNvPr id="7" name="Text Placeholder 16">
            <a:extLst>
              <a:ext uri="{FF2B5EF4-FFF2-40B4-BE49-F238E27FC236}">
                <a16:creationId xmlns:a16="http://schemas.microsoft.com/office/drawing/2014/main" id="{C3CA1E27-969E-BB4F-9354-6EA8EC97F091}"/>
              </a:ext>
            </a:extLst>
          </p:cNvPr>
          <p:cNvSpPr>
            <a:spLocks noGrp="1"/>
          </p:cNvSpPr>
          <p:nvPr>
            <p:ph type="body" sz="quarter" idx="10" hasCustomPrompt="1"/>
          </p:nvPr>
        </p:nvSpPr>
        <p:spPr>
          <a:xfrm>
            <a:off x="695325" y="3415771"/>
            <a:ext cx="7381875" cy="873125"/>
          </a:xfrm>
          <a:prstGeom prst="rect">
            <a:avLst/>
          </a:prstGeom>
        </p:spPr>
        <p:txBody>
          <a:bodyPr>
            <a:normAutofit/>
          </a:bodyPr>
          <a:lstStyle>
            <a:lvl1pPr marL="0" indent="0">
              <a:buNone/>
              <a:defRPr sz="2400">
                <a:solidFill>
                  <a:schemeClr val="bg1"/>
                </a:solidFill>
              </a:defRPr>
            </a:lvl1pPr>
          </a:lstStyle>
          <a:p>
            <a:r>
              <a:rPr lang="en-GB" dirty="0"/>
              <a:t>Subtitle can go here</a:t>
            </a:r>
            <a:endParaRPr lang="en-US" dirty="0"/>
          </a:p>
        </p:txBody>
      </p:sp>
    </p:spTree>
    <p:extLst>
      <p:ext uri="{BB962C8B-B14F-4D97-AF65-F5344CB8AC3E}">
        <p14:creationId xmlns:p14="http://schemas.microsoft.com/office/powerpoint/2010/main" val="73276494"/>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438" userDrawn="1">
          <p15:clr>
            <a:srgbClr val="FBAE40"/>
          </p15:clr>
        </p15:guide>
        <p15:guide id="3" pos="7129" userDrawn="1">
          <p15:clr>
            <a:srgbClr val="FBAE40"/>
          </p15:clr>
        </p15:guide>
        <p15:guide id="4" orient="horz" pos="3997" userDrawn="1">
          <p15:clr>
            <a:srgbClr val="FBAE40"/>
          </p15:clr>
        </p15:guide>
        <p15:guide id="5" orient="horz" pos="411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H (no values text)">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461ECA38-41D0-02AE-DB92-25E027976992}"/>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6" name="Title 1">
            <a:extLst>
              <a:ext uri="{FF2B5EF4-FFF2-40B4-BE49-F238E27FC236}">
                <a16:creationId xmlns:a16="http://schemas.microsoft.com/office/drawing/2014/main" id="{7C440F6A-F078-E388-27CA-A41BB27C3112}"/>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7" name="Content Placeholder 2">
            <a:extLst>
              <a:ext uri="{FF2B5EF4-FFF2-40B4-BE49-F238E27FC236}">
                <a16:creationId xmlns:a16="http://schemas.microsoft.com/office/drawing/2014/main" id="{8A6C427C-B37A-AC6E-1B59-ECF92F4EDD7D}"/>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96845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guide id="3" pos="686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H (no values text) 2 columns">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3678A7EE-D26B-EF62-FC68-2A97E8FD20C0}"/>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6" name="Title 1">
            <a:extLst>
              <a:ext uri="{FF2B5EF4-FFF2-40B4-BE49-F238E27FC236}">
                <a16:creationId xmlns:a16="http://schemas.microsoft.com/office/drawing/2014/main" id="{7C440F6A-F078-E388-27CA-A41BB27C3112}"/>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7" name="Content Placeholder 2">
            <a:extLst>
              <a:ext uri="{FF2B5EF4-FFF2-40B4-BE49-F238E27FC236}">
                <a16:creationId xmlns:a16="http://schemas.microsoft.com/office/drawing/2014/main" id="{8A6C427C-B37A-AC6E-1B59-ECF92F4EDD7D}"/>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3512781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guide id="3" pos="686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I (no values text)">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2AA243BC-3966-DC46-8F37-5EC9BA097F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37F2F2B-B112-0588-63AE-DBECEE999A4C}"/>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7" name="Content Placeholder 2">
            <a:extLst>
              <a:ext uri="{FF2B5EF4-FFF2-40B4-BE49-F238E27FC236}">
                <a16:creationId xmlns:a16="http://schemas.microsoft.com/office/drawing/2014/main" id="{47A6A493-B4E2-E60E-CA72-DE528B004181}"/>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7023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guide id="3" pos="686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I (no values text) 2 columns">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2AA243BC-3966-DC46-8F37-5EC9BA097F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37F2F2B-B112-0588-63AE-DBECEE999A4C}"/>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7" name="Content Placeholder 2">
            <a:extLst>
              <a:ext uri="{FF2B5EF4-FFF2-40B4-BE49-F238E27FC236}">
                <a16:creationId xmlns:a16="http://schemas.microsoft.com/office/drawing/2014/main" id="{47A6A493-B4E2-E60E-CA72-DE528B004181}"/>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18823045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guide id="3" pos="686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J (no values tex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14FA9994-FD4A-BF41-839B-FB30F07A0A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9890ED0-2010-F628-FF4F-B042787F3C40}"/>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7" name="Content Placeholder 2">
            <a:extLst>
              <a:ext uri="{FF2B5EF4-FFF2-40B4-BE49-F238E27FC236}">
                <a16:creationId xmlns:a16="http://schemas.microsoft.com/office/drawing/2014/main" id="{135535EA-E5CA-F11F-AEFD-53CFA4F8B2F3}"/>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16056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J (no values text) 2 columns">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14FA9994-FD4A-BF41-839B-FB30F07A0A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9890ED0-2010-F628-FF4F-B042787F3C40}"/>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7" name="Content Placeholder 2">
            <a:extLst>
              <a:ext uri="{FF2B5EF4-FFF2-40B4-BE49-F238E27FC236}">
                <a16:creationId xmlns:a16="http://schemas.microsoft.com/office/drawing/2014/main" id="{135535EA-E5CA-F11F-AEFD-53CFA4F8B2F3}"/>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3185493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K (no values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96A911-655C-6AC1-373E-C131C2503BE7}"/>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5" name="Content Placeholder 2">
            <a:extLst>
              <a:ext uri="{FF2B5EF4-FFF2-40B4-BE49-F238E27FC236}">
                <a16:creationId xmlns:a16="http://schemas.microsoft.com/office/drawing/2014/main" id="{627BED44-FAD7-F26A-7D1A-39D732A6E4A6}"/>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7526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K (no values text) 2 column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96A911-655C-6AC1-373E-C131C2503BE7}"/>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5" name="Content Placeholder 2">
            <a:extLst>
              <a:ext uri="{FF2B5EF4-FFF2-40B4-BE49-F238E27FC236}">
                <a16:creationId xmlns:a16="http://schemas.microsoft.com/office/drawing/2014/main" id="{627BED44-FAD7-F26A-7D1A-39D732A6E4A6}"/>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4033637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with values text)">
    <p:spTree>
      <p:nvGrpSpPr>
        <p:cNvPr id="1" name=""/>
        <p:cNvGrpSpPr/>
        <p:nvPr/>
      </p:nvGrpSpPr>
      <p:grpSpPr>
        <a:xfrm>
          <a:off x="0" y="0"/>
          <a:ext cx="0" cy="0"/>
          <a:chOff x="0" y="0"/>
          <a:chExt cx="0" cy="0"/>
        </a:xfrm>
      </p:grpSpPr>
      <p:pic>
        <p:nvPicPr>
          <p:cNvPr id="8" name="Picture 7" descr="A screenshot of a computer&#10;&#10;Description automatically generated with low confidence">
            <a:extLst>
              <a:ext uri="{FF2B5EF4-FFF2-40B4-BE49-F238E27FC236}">
                <a16:creationId xmlns:a16="http://schemas.microsoft.com/office/drawing/2014/main" id="{F1196F10-EC7B-9143-FD04-8F33C8A3CADE}"/>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5" name="Title 1">
            <a:extLst>
              <a:ext uri="{FF2B5EF4-FFF2-40B4-BE49-F238E27FC236}">
                <a16:creationId xmlns:a16="http://schemas.microsoft.com/office/drawing/2014/main" id="{DD9B8C12-B3D0-9B40-962A-5317ED6FB7C1}"/>
              </a:ext>
            </a:extLst>
          </p:cNvPr>
          <p:cNvSpPr>
            <a:spLocks noGrp="1"/>
          </p:cNvSpPr>
          <p:nvPr>
            <p:ph type="ctrTitle" hasCustomPrompt="1"/>
          </p:nvPr>
        </p:nvSpPr>
        <p:spPr>
          <a:xfrm>
            <a:off x="695325" y="1989138"/>
            <a:ext cx="7381875" cy="997647"/>
          </a:xfrm>
          <a:prstGeom prst="rect">
            <a:avLst/>
          </a:prstGeom>
        </p:spPr>
        <p:txBody>
          <a:bodyPr anchor="t">
            <a:normAutofit/>
          </a:bodyPr>
          <a:lstStyle>
            <a:lvl1pPr marL="9525" indent="-9525" algn="l">
              <a:tabLst/>
              <a:defRPr sz="4800" b="0">
                <a:solidFill>
                  <a:schemeClr val="bg1"/>
                </a:solidFill>
              </a:defRPr>
            </a:lvl1pPr>
          </a:lstStyle>
          <a:p>
            <a:r>
              <a:rPr lang="en-GB" dirty="0"/>
              <a:t>Title can go here</a:t>
            </a:r>
            <a:endParaRPr lang="en-US" dirty="0"/>
          </a:p>
        </p:txBody>
      </p:sp>
      <p:sp>
        <p:nvSpPr>
          <p:cNvPr id="7" name="Text Placeholder 16">
            <a:extLst>
              <a:ext uri="{FF2B5EF4-FFF2-40B4-BE49-F238E27FC236}">
                <a16:creationId xmlns:a16="http://schemas.microsoft.com/office/drawing/2014/main" id="{AD969960-0A29-5343-8C52-A1741878FD41}"/>
              </a:ext>
            </a:extLst>
          </p:cNvPr>
          <p:cNvSpPr>
            <a:spLocks noGrp="1"/>
          </p:cNvSpPr>
          <p:nvPr>
            <p:ph type="body" sz="quarter" idx="10" hasCustomPrompt="1"/>
          </p:nvPr>
        </p:nvSpPr>
        <p:spPr>
          <a:xfrm>
            <a:off x="695325" y="3415771"/>
            <a:ext cx="7381875" cy="873125"/>
          </a:xfrm>
          <a:prstGeom prst="rect">
            <a:avLst/>
          </a:prstGeom>
        </p:spPr>
        <p:txBody>
          <a:bodyPr>
            <a:normAutofit/>
          </a:bodyPr>
          <a:lstStyle>
            <a:lvl1pPr marL="0" indent="0">
              <a:buNone/>
              <a:defRPr sz="2400">
                <a:solidFill>
                  <a:schemeClr val="bg1"/>
                </a:solidFill>
              </a:defRPr>
            </a:lvl1pPr>
          </a:lstStyle>
          <a:p>
            <a:r>
              <a:rPr lang="en-GB" dirty="0"/>
              <a:t>Subtitle can go here</a:t>
            </a:r>
            <a:endParaRPr lang="en-US" dirty="0"/>
          </a:p>
        </p:txBody>
      </p:sp>
    </p:spTree>
    <p:extLst>
      <p:ext uri="{BB962C8B-B14F-4D97-AF65-F5344CB8AC3E}">
        <p14:creationId xmlns:p14="http://schemas.microsoft.com/office/powerpoint/2010/main" val="1750287916"/>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438" userDrawn="1">
          <p15:clr>
            <a:srgbClr val="FBAE40"/>
          </p15:clr>
        </p15:guide>
        <p15:guide id="3" pos="7242" userDrawn="1">
          <p15:clr>
            <a:srgbClr val="FBAE40"/>
          </p15:clr>
        </p15:guide>
        <p15:guide id="4" orient="horz" pos="3997" userDrawn="1">
          <p15:clr>
            <a:srgbClr val="FBAE40"/>
          </p15:clr>
        </p15:guide>
        <p15:guide id="5" orient="horz" pos="41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A (with values text)">
    <p:spTree>
      <p:nvGrpSpPr>
        <p:cNvPr id="1" name=""/>
        <p:cNvGrpSpPr/>
        <p:nvPr/>
      </p:nvGrpSpPr>
      <p:grpSpPr>
        <a:xfrm>
          <a:off x="0" y="0"/>
          <a:ext cx="0" cy="0"/>
          <a:chOff x="0" y="0"/>
          <a:chExt cx="0" cy="0"/>
        </a:xfrm>
      </p:grpSpPr>
      <p:pic>
        <p:nvPicPr>
          <p:cNvPr id="11" name="Picture 10" descr="Shape&#10;&#10;Description automatically generated with low confidence">
            <a:extLst>
              <a:ext uri="{FF2B5EF4-FFF2-40B4-BE49-F238E27FC236}">
                <a16:creationId xmlns:a16="http://schemas.microsoft.com/office/drawing/2014/main" id="{31DBAF6B-323A-5F69-C979-EB715B079969}"/>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6" name="Title 1">
            <a:extLst>
              <a:ext uri="{FF2B5EF4-FFF2-40B4-BE49-F238E27FC236}">
                <a16:creationId xmlns:a16="http://schemas.microsoft.com/office/drawing/2014/main" id="{54D5BBD5-5DB9-88CB-FE1E-39FB43A26537}"/>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9" name="Content Placeholder 2">
            <a:extLst>
              <a:ext uri="{FF2B5EF4-FFF2-40B4-BE49-F238E27FC236}">
                <a16:creationId xmlns:a16="http://schemas.microsoft.com/office/drawing/2014/main" id="{312E1484-F5C2-2B93-9DD1-0398DFCDC71C}"/>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46051753"/>
      </p:ext>
    </p:extLst>
  </p:cSld>
  <p:clrMapOvr>
    <a:masterClrMapping/>
  </p:clrMapOvr>
  <p:extLst>
    <p:ext uri="{DCECCB84-F9BA-43D5-87BE-67443E8EF086}">
      <p15:sldGuideLst xmlns:p15="http://schemas.microsoft.com/office/powerpoint/2012/main">
        <p15:guide id="2" pos="438" userDrawn="1">
          <p15:clr>
            <a:srgbClr val="FBAE40"/>
          </p15:clr>
        </p15:guide>
        <p15:guide id="3"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A (with values text) 2 columns">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D7DB7FF8-A2D1-2E87-F1A9-DCADFA17A05C}"/>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6" name="Title 1">
            <a:extLst>
              <a:ext uri="{FF2B5EF4-FFF2-40B4-BE49-F238E27FC236}">
                <a16:creationId xmlns:a16="http://schemas.microsoft.com/office/drawing/2014/main" id="{54D5BBD5-5DB9-88CB-FE1E-39FB43A26537}"/>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9" name="Content Placeholder 2">
            <a:extLst>
              <a:ext uri="{FF2B5EF4-FFF2-40B4-BE49-F238E27FC236}">
                <a16:creationId xmlns:a16="http://schemas.microsoft.com/office/drawing/2014/main" id="{312E1484-F5C2-2B93-9DD1-0398DFCDC71C}"/>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1824324250"/>
      </p:ext>
    </p:extLst>
  </p:cSld>
  <p:clrMapOvr>
    <a:masterClrMapping/>
  </p:clrMapOvr>
  <p:extLst>
    <p:ext uri="{DCECCB84-F9BA-43D5-87BE-67443E8EF086}">
      <p15:sldGuideLst xmlns:p15="http://schemas.microsoft.com/office/powerpoint/2012/main">
        <p15:guide id="2" pos="438" userDrawn="1">
          <p15:clr>
            <a:srgbClr val="FBAE40"/>
          </p15:clr>
        </p15:guide>
        <p15:guide id="3" pos="724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B (no values text)">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F4FAEFCB-09F7-5934-6E9A-60D94BDB73B8}"/>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077A1A5-B588-6E4F-4EC9-97404E347A76}"/>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12" name="Content Placeholder 2">
            <a:extLst>
              <a:ext uri="{FF2B5EF4-FFF2-40B4-BE49-F238E27FC236}">
                <a16:creationId xmlns:a16="http://schemas.microsoft.com/office/drawing/2014/main" id="{9E1E9FDB-FA21-5947-2085-2B3D85562451}"/>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62102455"/>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B (no values text) 2 columns">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AA1B5216-81F6-2F5B-CEFC-BA014464C767}"/>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077A1A5-B588-6E4F-4EC9-97404E347A76}"/>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accent1"/>
                </a:solidFill>
                <a:latin typeface="Source Sans Pro Semibold" panose="020B0503030403020204" pitchFamily="34" charset="77"/>
              </a:defRPr>
            </a:lvl1pPr>
          </a:lstStyle>
          <a:p>
            <a:r>
              <a:rPr lang="en-GB" dirty="0"/>
              <a:t>Title can go here</a:t>
            </a:r>
            <a:endParaRPr lang="en-US" dirty="0"/>
          </a:p>
        </p:txBody>
      </p:sp>
      <p:sp>
        <p:nvSpPr>
          <p:cNvPr id="12" name="Content Placeholder 2">
            <a:extLst>
              <a:ext uri="{FF2B5EF4-FFF2-40B4-BE49-F238E27FC236}">
                <a16:creationId xmlns:a16="http://schemas.microsoft.com/office/drawing/2014/main" id="{9E1E9FDB-FA21-5947-2085-2B3D85562451}"/>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accent3"/>
              </a:buClr>
              <a:defRPr sz="2000" b="0" i="0">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a:p>
            <a:pPr lvl="4"/>
            <a:endParaRPr lang="en-US" dirty="0"/>
          </a:p>
        </p:txBody>
      </p:sp>
    </p:spTree>
    <p:extLst>
      <p:ext uri="{BB962C8B-B14F-4D97-AF65-F5344CB8AC3E}">
        <p14:creationId xmlns:p14="http://schemas.microsoft.com/office/powerpoint/2010/main" val="2787633889"/>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C (with values text)">
    <p:spTree>
      <p:nvGrpSpPr>
        <p:cNvPr id="1" name=""/>
        <p:cNvGrpSpPr/>
        <p:nvPr/>
      </p:nvGrpSpPr>
      <p:grpSpPr>
        <a:xfrm>
          <a:off x="0" y="0"/>
          <a:ext cx="0" cy="0"/>
          <a:chOff x="0" y="0"/>
          <a:chExt cx="0" cy="0"/>
        </a:xfrm>
      </p:grpSpPr>
      <p:pic>
        <p:nvPicPr>
          <p:cNvPr id="10" name="Picture 9" descr="A picture containing text, umbrella, accessory, clipart&#10;&#10;Description automatically generated">
            <a:extLst>
              <a:ext uri="{FF2B5EF4-FFF2-40B4-BE49-F238E27FC236}">
                <a16:creationId xmlns:a16="http://schemas.microsoft.com/office/drawing/2014/main" id="{A111E2BD-8725-4342-6F09-41140A7E6C84}"/>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7" name="Title 1">
            <a:extLst>
              <a:ext uri="{FF2B5EF4-FFF2-40B4-BE49-F238E27FC236}">
                <a16:creationId xmlns:a16="http://schemas.microsoft.com/office/drawing/2014/main" id="{3A0674C5-B5FC-3E7B-304C-BE714A2BCE0B}"/>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8" name="Content Placeholder 2">
            <a:extLst>
              <a:ext uri="{FF2B5EF4-FFF2-40B4-BE49-F238E27FC236}">
                <a16:creationId xmlns:a16="http://schemas.microsoft.com/office/drawing/2014/main" id="{65F1F83F-A5CA-DB2D-7F7F-20BE0F07D945}"/>
              </a:ext>
            </a:extLst>
          </p:cNvPr>
          <p:cNvSpPr>
            <a:spLocks noGrp="1"/>
          </p:cNvSpPr>
          <p:nvPr>
            <p:ph idx="1"/>
          </p:nvPr>
        </p:nvSpPr>
        <p:spPr>
          <a:xfrm>
            <a:off x="695325" y="1445682"/>
            <a:ext cx="10801350" cy="4590976"/>
          </a:xfrm>
          <a:prstGeom prst="rect">
            <a:avLst/>
          </a:prstGeom>
        </p:spPr>
        <p:txBody>
          <a:bodyPr wrap="square" lIns="0" tIns="0" rIns="0" bIns="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9355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C (with values text) 2 columns">
    <p:spTree>
      <p:nvGrpSpPr>
        <p:cNvPr id="1" name=""/>
        <p:cNvGrpSpPr/>
        <p:nvPr/>
      </p:nvGrpSpPr>
      <p:grpSpPr>
        <a:xfrm>
          <a:off x="0" y="0"/>
          <a:ext cx="0" cy="0"/>
          <a:chOff x="0" y="0"/>
          <a:chExt cx="0" cy="0"/>
        </a:xfrm>
      </p:grpSpPr>
      <p:pic>
        <p:nvPicPr>
          <p:cNvPr id="6" name="Picture 5" descr="A picture containing text, umbrella, accessory, clipart&#10;&#10;Description automatically generated">
            <a:extLst>
              <a:ext uri="{FF2B5EF4-FFF2-40B4-BE49-F238E27FC236}">
                <a16:creationId xmlns:a16="http://schemas.microsoft.com/office/drawing/2014/main" id="{5A341ACA-9BC4-30CC-D179-83E70856043F}"/>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7" name="Title 1">
            <a:extLst>
              <a:ext uri="{FF2B5EF4-FFF2-40B4-BE49-F238E27FC236}">
                <a16:creationId xmlns:a16="http://schemas.microsoft.com/office/drawing/2014/main" id="{3A0674C5-B5FC-3E7B-304C-BE714A2BCE0B}"/>
              </a:ext>
            </a:extLst>
          </p:cNvPr>
          <p:cNvSpPr>
            <a:spLocks noGrp="1"/>
          </p:cNvSpPr>
          <p:nvPr>
            <p:ph type="title" hasCustomPrompt="1"/>
          </p:nvPr>
        </p:nvSpPr>
        <p:spPr>
          <a:xfrm>
            <a:off x="695325" y="549275"/>
            <a:ext cx="10801350" cy="896407"/>
          </a:xfrm>
          <a:prstGeom prst="rect">
            <a:avLst/>
          </a:prstGeom>
        </p:spPr>
        <p:txBody>
          <a:bodyPr lIns="0" tIns="0" rIns="0" bIns="0">
            <a:noAutofit/>
          </a:bodyPr>
          <a:lstStyle>
            <a:lvl1pPr>
              <a:defRPr sz="2800" b="0" i="0">
                <a:solidFill>
                  <a:schemeClr val="bg1"/>
                </a:solidFill>
                <a:latin typeface="Source Sans Pro Semibold" panose="020B0503030403020204" pitchFamily="34" charset="77"/>
              </a:defRPr>
            </a:lvl1pPr>
          </a:lstStyle>
          <a:p>
            <a:r>
              <a:rPr lang="en-GB" dirty="0"/>
              <a:t>Title can go here</a:t>
            </a:r>
            <a:endParaRPr lang="en-US" dirty="0"/>
          </a:p>
        </p:txBody>
      </p:sp>
      <p:sp>
        <p:nvSpPr>
          <p:cNvPr id="8" name="Content Placeholder 2">
            <a:extLst>
              <a:ext uri="{FF2B5EF4-FFF2-40B4-BE49-F238E27FC236}">
                <a16:creationId xmlns:a16="http://schemas.microsoft.com/office/drawing/2014/main" id="{65F1F83F-A5CA-DB2D-7F7F-20BE0F07D945}"/>
              </a:ext>
            </a:extLst>
          </p:cNvPr>
          <p:cNvSpPr>
            <a:spLocks noGrp="1"/>
          </p:cNvSpPr>
          <p:nvPr>
            <p:ph idx="1"/>
          </p:nvPr>
        </p:nvSpPr>
        <p:spPr>
          <a:xfrm>
            <a:off x="695325" y="1445682"/>
            <a:ext cx="10801350" cy="4590976"/>
          </a:xfrm>
          <a:prstGeom prst="rect">
            <a:avLst/>
          </a:prstGeom>
        </p:spPr>
        <p:txBody>
          <a:bodyPr wrap="square" lIns="0" tIns="0" rIns="0" bIns="0" numCol="2" spcCol="360000">
            <a:noAutofit/>
          </a:bodyPr>
          <a:lstStyle>
            <a:lvl1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1pPr>
            <a:lvl2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2pPr>
            <a:lvl3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3pPr>
            <a:lvl4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4pPr>
            <a:lvl5pPr>
              <a:lnSpc>
                <a:spcPct val="110000"/>
              </a:lnSpc>
              <a:spcBef>
                <a:spcPts val="800"/>
              </a:spcBef>
              <a:buClr>
                <a:schemeClr val="bg1"/>
              </a:buClr>
              <a:defRPr sz="2000" b="0" i="0">
                <a:solidFill>
                  <a:schemeClr val="bg1"/>
                </a:solidFill>
                <a:latin typeface="Source Sans Pro Light" panose="020B0403030403020204" pitchFamily="34" charset="0"/>
                <a:ea typeface="Source Sans Pro Light" panose="020B04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4"/>
            <a:endParaRPr lang="en-GB" dirty="0"/>
          </a:p>
          <a:p>
            <a:pPr lvl="4"/>
            <a:endParaRPr lang="en-GB" dirty="0"/>
          </a:p>
          <a:p>
            <a:pPr lvl="4"/>
            <a:endParaRPr lang="en-GB" dirty="0"/>
          </a:p>
          <a:p>
            <a:pPr lvl="4"/>
            <a:endParaRPr lang="en-GB" dirty="0"/>
          </a:p>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340098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4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AAB063-A3A3-1EFD-9556-120C93A623C2}"/>
              </a:ext>
            </a:extLst>
          </p:cNvPr>
          <p:cNvSpPr txBox="1">
            <a:spLocks/>
          </p:cNvSpPr>
          <p:nvPr userDrawn="1"/>
        </p:nvSpPr>
        <p:spPr>
          <a:xfrm>
            <a:off x="695325" y="549275"/>
            <a:ext cx="10801350" cy="896407"/>
          </a:xfrm>
          <a:prstGeom prst="rect">
            <a:avLst/>
          </a:prstGeom>
        </p:spPr>
        <p:txBody>
          <a:bodyPr lIns="0" tIns="0" rIns="0" bIns="0">
            <a:noAutofit/>
          </a:bodyPr>
          <a:lstStyle>
            <a:lvl1pPr algn="l" defTabSz="914400" rtl="0" eaLnBrk="1" latinLnBrk="0" hangingPunct="1">
              <a:lnSpc>
                <a:spcPct val="90000"/>
              </a:lnSpc>
              <a:spcBef>
                <a:spcPct val="0"/>
              </a:spcBef>
              <a:buNone/>
              <a:defRPr sz="2800" b="0" i="0" kern="1200">
                <a:solidFill>
                  <a:schemeClr val="accent1"/>
                </a:solidFill>
                <a:latin typeface="Source Sans Pro Semibold" panose="020B0503030403020204" pitchFamily="34" charset="77"/>
                <a:ea typeface="+mj-ea"/>
                <a:cs typeface="+mj-cs"/>
              </a:defRPr>
            </a:lvl1pPr>
          </a:lstStyle>
          <a:p>
            <a:r>
              <a:rPr lang="en-GB"/>
              <a:t>Title can go here</a:t>
            </a:r>
            <a:endParaRPr lang="en-US" dirty="0"/>
          </a:p>
        </p:txBody>
      </p:sp>
      <p:sp>
        <p:nvSpPr>
          <p:cNvPr id="5" name="Content Placeholder 2">
            <a:extLst>
              <a:ext uri="{FF2B5EF4-FFF2-40B4-BE49-F238E27FC236}">
                <a16:creationId xmlns:a16="http://schemas.microsoft.com/office/drawing/2014/main" id="{3E31310C-8B7F-5B81-0E2F-11DCFF12D02F}"/>
              </a:ext>
            </a:extLst>
          </p:cNvPr>
          <p:cNvSpPr txBox="1">
            <a:spLocks/>
          </p:cNvSpPr>
          <p:nvPr userDrawn="1"/>
        </p:nvSpPr>
        <p:spPr>
          <a:xfrm>
            <a:off x="695325" y="1445682"/>
            <a:ext cx="10801350" cy="4590976"/>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2"/>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2"/>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2"/>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2"/>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2"/>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GB" dirty="0"/>
              <a:t>Click to edit Master text styles</a:t>
            </a:r>
          </a:p>
          <a:p>
            <a:pPr lvl="1">
              <a:buClr>
                <a:schemeClr val="accent3"/>
              </a:buClr>
            </a:pPr>
            <a:r>
              <a:rPr lang="en-GB" dirty="0"/>
              <a:t>Second level</a:t>
            </a:r>
          </a:p>
          <a:p>
            <a:pPr lvl="2">
              <a:buClr>
                <a:schemeClr val="accent3"/>
              </a:buClr>
            </a:pPr>
            <a:r>
              <a:rPr lang="en-GB" dirty="0"/>
              <a:t>Third level</a:t>
            </a:r>
          </a:p>
          <a:p>
            <a:pPr lvl="3">
              <a:buClr>
                <a:schemeClr val="accent3"/>
              </a:buClr>
            </a:pPr>
            <a:r>
              <a:rPr lang="en-GB" dirty="0"/>
              <a:t>Fourth level</a:t>
            </a:r>
          </a:p>
          <a:p>
            <a:pPr lvl="4">
              <a:buClr>
                <a:schemeClr val="accent3"/>
              </a:buClr>
            </a:pPr>
            <a:r>
              <a:rPr lang="en-GB" dirty="0"/>
              <a:t>Fifth level</a:t>
            </a:r>
            <a:endParaRPr lang="en-US" dirty="0"/>
          </a:p>
        </p:txBody>
      </p:sp>
    </p:spTree>
    <p:extLst>
      <p:ext uri="{BB962C8B-B14F-4D97-AF65-F5344CB8AC3E}">
        <p14:creationId xmlns:p14="http://schemas.microsoft.com/office/powerpoint/2010/main" val="422982760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9" r:id="rId4"/>
    <p:sldLayoutId id="2147483686" r:id="rId5"/>
    <p:sldLayoutId id="2147483650" r:id="rId6"/>
    <p:sldLayoutId id="2147483687" r:id="rId7"/>
    <p:sldLayoutId id="2147483662" r:id="rId8"/>
    <p:sldLayoutId id="2147483688" r:id="rId9"/>
    <p:sldLayoutId id="2147483670" r:id="rId10"/>
    <p:sldLayoutId id="2147483689" r:id="rId11"/>
    <p:sldLayoutId id="2147483684" r:id="rId12"/>
    <p:sldLayoutId id="2147483690" r:id="rId13"/>
    <p:sldLayoutId id="2147483673" r:id="rId14"/>
    <p:sldLayoutId id="2147483691" r:id="rId15"/>
    <p:sldLayoutId id="2147483679" r:id="rId16"/>
    <p:sldLayoutId id="2147483692" r:id="rId17"/>
    <p:sldLayoutId id="2147483683" r:id="rId18"/>
    <p:sldLayoutId id="2147483693" r:id="rId19"/>
    <p:sldLayoutId id="2147483677" r:id="rId20"/>
    <p:sldLayoutId id="2147483694" r:id="rId21"/>
    <p:sldLayoutId id="2147483685" r:id="rId22"/>
    <p:sldLayoutId id="2147483695" r:id="rId23"/>
    <p:sldLayoutId id="2147483676" r:id="rId24"/>
    <p:sldLayoutId id="2147483696" r:id="rId25"/>
    <p:sldLayoutId id="2147483682" r:id="rId26"/>
    <p:sldLayoutId id="2147483697" r:id="rId27"/>
  </p:sldLayoutIdLst>
  <p:txStyles>
    <p:titleStyle>
      <a:lvl1pPr algn="l" defTabSz="914400" rtl="0" eaLnBrk="1" latinLnBrk="0" hangingPunct="1">
        <a:lnSpc>
          <a:spcPct val="90000"/>
        </a:lnSpc>
        <a:spcBef>
          <a:spcPct val="0"/>
        </a:spcBef>
        <a:buNone/>
        <a:defRPr sz="2800" b="1" i="0" kern="1200">
          <a:solidFill>
            <a:schemeClr val="tx1"/>
          </a:solidFill>
          <a:latin typeface="Source Sans Pro SemiBold" panose="020B05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onnecting.scot/about" TargetMode="External"/><Relationship Id="rId3" Type="http://schemas.openxmlformats.org/officeDocument/2006/relationships/hyperlink" Target="https://paisleyymca.org/projects/" TargetMode="External"/><Relationship Id="rId7" Type="http://schemas.openxmlformats.org/officeDocument/2006/relationships/hyperlink" Target="https://investinrenfrewshire.com/employability-services/" TargetMode="External"/><Relationship Id="rId12" Type="http://schemas.openxmlformats.org/officeDocument/2006/relationships/slide" Target="slide18.xml"/><Relationship Id="rId2" Type="http://schemas.openxmlformats.org/officeDocument/2006/relationships/hyperlink" Target="https://www.renfrewshire.gov.uk/article/14231/Digizones-free-help-and-support-to-get-online" TargetMode="External"/><Relationship Id="rId1" Type="http://schemas.openxmlformats.org/officeDocument/2006/relationships/slideLayout" Target="../slideLayouts/slideLayout4.xml"/><Relationship Id="rId6" Type="http://schemas.openxmlformats.org/officeDocument/2006/relationships/hyperlink" Target="https://www.westcollegescotland.ac.uk/students/digital-device-loan/" TargetMode="External"/><Relationship Id="rId11" Type="http://schemas.openxmlformats.org/officeDocument/2006/relationships/hyperlink" Target="https://www.goodthingsfoundation.org/our-services/national-device-bank" TargetMode="External"/><Relationship Id="rId5" Type="http://schemas.openxmlformats.org/officeDocument/2006/relationships/hyperlink" Target="https://libcat.renfrewshire.gov.uk/iguana/www.main.cls?v=2a095615-9c59-4f12-8e57-125d60fbf823" TargetMode="External"/><Relationship Id="rId10" Type="http://schemas.openxmlformats.org/officeDocument/2006/relationships/hyperlink" Target="https://www.zerowastescotland.org.uk/resources/what-do-computers-and-computer-equipment" TargetMode="External"/><Relationship Id="rId4" Type="http://schemas.openxmlformats.org/officeDocument/2006/relationships/hyperlink" Target="https://www.renfrewshire.gov.uk/article/3994/Disability-Resource-Centre" TargetMode="External"/><Relationship Id="rId9" Type="http://schemas.openxmlformats.org/officeDocument/2006/relationships/hyperlink" Target="https://abilitynet.org.uk/free-tech-support-and-info/connectingu-confidence-sharing-digital-devices-communities" TargetMode="External"/></Relationships>
</file>

<file path=ppt/slides/_rels/slide1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ymca.scot/renfrew/" TargetMode="External"/><Relationship Id="rId13" Type="http://schemas.openxmlformats.org/officeDocument/2006/relationships/hyperlink" Target="https://www.vodafone.co.uk/mobile/everyone-connected/charities-connected" TargetMode="External"/><Relationship Id="rId18" Type="http://schemas.openxmlformats.org/officeDocument/2006/relationships/hyperlink" Target="https://inputcw.com/" TargetMode="External"/><Relationship Id="rId3" Type="http://schemas.openxmlformats.org/officeDocument/2006/relationships/hyperlink" Target="https://www.renfrewshire.gov.uk/article/14091/Renfrewshire-schools-and-council-buildings-are-experiencing-the-benefits-of-improved-Wi-Fi-connectivity" TargetMode="External"/><Relationship Id="rId7" Type="http://schemas.openxmlformats.org/officeDocument/2006/relationships/hyperlink" Target="https://paisleyymca.org/projects/" TargetMode="External"/><Relationship Id="rId12" Type="http://schemas.openxmlformats.org/officeDocument/2006/relationships/hyperlink" Target="https://www.yoursimpal.com/" TargetMode="External"/><Relationship Id="rId17" Type="http://schemas.openxmlformats.org/officeDocument/2006/relationships/hyperlink" Target="https://www.ofcom.org.uk/phones-and-broadband/saving-money/social-tariffs/" TargetMode="External"/><Relationship Id="rId2" Type="http://schemas.openxmlformats.org/officeDocument/2006/relationships/hyperlink" Target="https://www.renfrewshire.gov.uk/article/14231/Digizones-free-help-and-support-to-get-online" TargetMode="External"/><Relationship Id="rId16" Type="http://schemas.openxmlformats.org/officeDocument/2006/relationships/hyperlink" Target="https://abilitynet.org.uk/" TargetMode="External"/><Relationship Id="rId1" Type="http://schemas.openxmlformats.org/officeDocument/2006/relationships/slideLayout" Target="../slideLayouts/slideLayout4.xml"/><Relationship Id="rId6" Type="http://schemas.openxmlformats.org/officeDocument/2006/relationships/hyperlink" Target="https://www.uws.ac.uk/media/2188/guest-wifi-2016.pdf" TargetMode="External"/><Relationship Id="rId11" Type="http://schemas.openxmlformats.org/officeDocument/2006/relationships/hyperlink" Target="https://www.goodthingsfoundation.org/our-services/national-databank" TargetMode="External"/><Relationship Id="rId5" Type="http://schemas.openxmlformats.org/officeDocument/2006/relationships/hyperlink" Target="https://www.skyup.sky/digital-hubs" TargetMode="External"/><Relationship Id="rId15" Type="http://schemas.openxmlformats.org/officeDocument/2006/relationships/hyperlink" Target="https://digitalpovertyalliance.org/dpa-directory-for-support/sim-card-request/" TargetMode="External"/><Relationship Id="rId10" Type="http://schemas.openxmlformats.org/officeDocument/2006/relationships/hyperlink" Target="https://roarforlife.org/" TargetMode="External"/><Relationship Id="rId19" Type="http://schemas.openxmlformats.org/officeDocument/2006/relationships/slide" Target="slide18.xml"/><Relationship Id="rId4" Type="http://schemas.openxmlformats.org/officeDocument/2006/relationships/hyperlink" Target="https://engagerenfrewshire.org/" TargetMode="External"/><Relationship Id="rId9" Type="http://schemas.openxmlformats.org/officeDocument/2006/relationships/hyperlink" Target="https://www.renfrewshire.hscp.scot/" TargetMode="External"/><Relationship Id="rId14" Type="http://schemas.openxmlformats.org/officeDocument/2006/relationships/hyperlink" Target="https://www.atpenable.co.uk/"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18.xml"/><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slide" Target="slide1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slide" Target="slide1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ross.mcnicol@renfrewshire.gov.uk?subject=I%20would%20like%20to%20join%20DigiRen%20Network" TargetMode="External"/><Relationship Id="rId7" Type="http://schemas.openxmlformats.org/officeDocument/2006/relationships/slide" Target="slide18.xml"/><Relationship Id="rId2" Type="http://schemas.openxmlformats.org/officeDocument/2006/relationships/hyperlink" Target="https://forms.office.com/e/HGpjPSPxJB" TargetMode="External"/><Relationship Id="rId1" Type="http://schemas.openxmlformats.org/officeDocument/2006/relationships/slideLayout" Target="../slideLayouts/slideLayout4.xml"/><Relationship Id="rId6" Type="http://schemas.openxmlformats.org/officeDocument/2006/relationships/hyperlink" Target="https://www.getsafeonline.org/selfhelpcentre/" TargetMode="External"/><Relationship Id="rId5" Type="http://schemas.openxmlformats.org/officeDocument/2006/relationships/hyperlink" Target="mailto:rensafeonline@renfrewshire.gov.uk?subject=I%20would%20like%20to%20hear%20more%20about%20RenSafeOnline%20or%20become%20an%20Online%20Safety%20Ambassador" TargetMode="External"/><Relationship Id="rId4" Type="http://schemas.openxmlformats.org/officeDocument/2006/relationships/hyperlink" Target="mailto:james.mckee@renfrewshire.gov.uk?subject=I%20would%20like%20to%20become%20an%20active%20member%20of%20Citizens%20Voice%20Foru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ross.mcnicol@renfrewshire.gov.uk" TargetMode="External"/><Relationship Id="rId7"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mailto:james.mcKee@renfrewshire.gov.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slide" Target="slide18.xml"/><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5.xml"/><Relationship Id="rId7" Type="http://schemas.openxmlformats.org/officeDocument/2006/relationships/image" Target="../media/image20.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jpeg"/><Relationship Id="rId11" Type="http://schemas.openxmlformats.org/officeDocument/2006/relationships/slide" Target="slide18.xml"/><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slide" Target="slide18.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paisleyymca.org/projects/" TargetMode="External"/><Relationship Id="rId13" Type="http://schemas.openxmlformats.org/officeDocument/2006/relationships/hyperlink" Target="https://connecting.scot/digital-champions" TargetMode="External"/><Relationship Id="rId18" Type="http://schemas.openxmlformats.org/officeDocument/2006/relationships/hyperlink" Target="https://mcmw.abilitynet.org.uk/" TargetMode="External"/><Relationship Id="rId3" Type="http://schemas.openxmlformats.org/officeDocument/2006/relationships/hyperlink" Target="https://libcat.renfrewshire.gov.uk/iguana/www.main.cls?v=2a095615-9c59-4f12-8e57-125d60fbf823" TargetMode="External"/><Relationship Id="rId21" Type="http://schemas.openxmlformats.org/officeDocument/2006/relationships/slide" Target="slide18.xml"/><Relationship Id="rId7" Type="http://schemas.openxmlformats.org/officeDocument/2006/relationships/hyperlink" Target="https://www.budding-engineers.co.uk/" TargetMode="External"/><Relationship Id="rId12" Type="http://schemas.openxmlformats.org/officeDocument/2006/relationships/hyperlink" Target="https://digital.wings.uk.barclays/" TargetMode="External"/><Relationship Id="rId17" Type="http://schemas.openxmlformats.org/officeDocument/2006/relationships/hyperlink" Target="https://www.microsoft.com/en-gb/home/digital-skills/" TargetMode="External"/><Relationship Id="rId2" Type="http://schemas.openxmlformats.org/officeDocument/2006/relationships/notesSlide" Target="../notesSlides/notesSlide7.xml"/><Relationship Id="rId16" Type="http://schemas.openxmlformats.org/officeDocument/2006/relationships/hyperlink" Target="https://www.mhorcollective.com/" TargetMode="External"/><Relationship Id="rId20" Type="http://schemas.openxmlformats.org/officeDocument/2006/relationships/hyperlink" Target="https://skills.checkup.scot/" TargetMode="External"/><Relationship Id="rId1" Type="http://schemas.openxmlformats.org/officeDocument/2006/relationships/slideLayout" Target="../slideLayouts/slideLayout4.xml"/><Relationship Id="rId6" Type="http://schemas.openxmlformats.org/officeDocument/2006/relationships/hyperlink" Target="https://www.renfrewshire.gov.uk/article/13840/RenSafeOnline-continues-mission-to-help-residents-protect-themselves-online-as-it-celebrates-fifth-birthday" TargetMode="External"/><Relationship Id="rId11" Type="http://schemas.openxmlformats.org/officeDocument/2006/relationships/hyperlink" Target="https://roarforlife.org/" TargetMode="External"/><Relationship Id="rId5" Type="http://schemas.openxmlformats.org/officeDocument/2006/relationships/hyperlink" Target="https://investinrenfrewshire.com/sector-specific-information/digital-college/" TargetMode="External"/><Relationship Id="rId15" Type="http://schemas.openxmlformats.org/officeDocument/2006/relationships/hyperlink" Target="https://idea.org.uk/" TargetMode="External"/><Relationship Id="rId10" Type="http://schemas.openxmlformats.org/officeDocument/2006/relationships/hyperlink" Target="https://www.renfrewshire.gov.uk/article/3576/Adult-courses-learning-and-development#literacy" TargetMode="External"/><Relationship Id="rId19" Type="http://schemas.openxmlformats.org/officeDocument/2006/relationships/hyperlink" Target="https://www.myworldofwork.co.uk/" TargetMode="External"/><Relationship Id="rId4" Type="http://schemas.openxmlformats.org/officeDocument/2006/relationships/hyperlink" Target="https://www.renfrewshire.gov.uk/article/14231/Digizones-free-help-and-support-to-get-online" TargetMode="External"/><Relationship Id="rId9" Type="http://schemas.openxmlformats.org/officeDocument/2006/relationships/hyperlink" Target="https://www.ymca.scot/renfrew/" TargetMode="External"/><Relationship Id="rId14" Type="http://schemas.openxmlformats.org/officeDocument/2006/relationships/hyperlink" Target="https://grow.google/intl/uk/" TargetMode="External"/></Relationships>
</file>

<file path=ppt/slides/_rels/slide9.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34FB-6B88-1B9A-4952-A66631A109E3}"/>
              </a:ext>
            </a:extLst>
          </p:cNvPr>
          <p:cNvSpPr>
            <a:spLocks noGrp="1"/>
          </p:cNvSpPr>
          <p:nvPr>
            <p:ph type="ctrTitle"/>
          </p:nvPr>
        </p:nvSpPr>
        <p:spPr>
          <a:xfrm>
            <a:off x="1271917" y="2930176"/>
            <a:ext cx="9129395" cy="997647"/>
          </a:xfrm>
        </p:spPr>
        <p:txBody>
          <a:bodyPr>
            <a:noAutofit/>
          </a:bodyPr>
          <a:lstStyle/>
          <a:p>
            <a:r>
              <a:rPr lang="en-GB" sz="5400" dirty="0"/>
              <a:t>Enabling Digital Inclusion in Renfrewshire</a:t>
            </a:r>
          </a:p>
        </p:txBody>
      </p:sp>
      <p:sp>
        <p:nvSpPr>
          <p:cNvPr id="3" name="Text Placeholder 2">
            <a:extLst>
              <a:ext uri="{FF2B5EF4-FFF2-40B4-BE49-F238E27FC236}">
                <a16:creationId xmlns:a16="http://schemas.microsoft.com/office/drawing/2014/main" id="{1DB7C7B6-5BB5-14BF-7576-E79D61D089B6}"/>
              </a:ext>
            </a:extLst>
          </p:cNvPr>
          <p:cNvSpPr>
            <a:spLocks noGrp="1"/>
          </p:cNvSpPr>
          <p:nvPr>
            <p:ph type="body" sz="quarter" idx="10"/>
          </p:nvPr>
        </p:nvSpPr>
        <p:spPr>
          <a:xfrm>
            <a:off x="1792706" y="5562274"/>
            <a:ext cx="8458200" cy="997648"/>
          </a:xfrm>
        </p:spPr>
        <p:txBody>
          <a:bodyPr>
            <a:normAutofit fontScale="77500" lnSpcReduction="20000"/>
          </a:bodyPr>
          <a:lstStyle/>
          <a:p>
            <a:pPr algn="ctr"/>
            <a:r>
              <a:rPr lang="en-GB" dirty="0"/>
              <a:t>Renfrewshire Wellbeing Network</a:t>
            </a:r>
          </a:p>
          <a:p>
            <a:pPr algn="ctr"/>
            <a:r>
              <a:rPr lang="en-GB" dirty="0"/>
              <a:t>Wednesday 29 January 2025</a:t>
            </a:r>
          </a:p>
          <a:p>
            <a:pPr algn="ctr"/>
            <a:r>
              <a:rPr lang="en-GB" dirty="0"/>
              <a:t>Ross McNicol / James McKee – Renfrewshire Council</a:t>
            </a:r>
          </a:p>
        </p:txBody>
      </p:sp>
    </p:spTree>
    <p:extLst>
      <p:ext uri="{BB962C8B-B14F-4D97-AF65-F5344CB8AC3E}">
        <p14:creationId xmlns:p14="http://schemas.microsoft.com/office/powerpoint/2010/main" val="3314679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AC112-EC54-061E-A4A6-8794ED8DA7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4E7D58-D802-9740-9195-994D12AE0641}"/>
              </a:ext>
            </a:extLst>
          </p:cNvPr>
          <p:cNvSpPr>
            <a:spLocks noGrp="1"/>
          </p:cNvSpPr>
          <p:nvPr>
            <p:ph type="title"/>
          </p:nvPr>
        </p:nvSpPr>
        <p:spPr/>
        <p:txBody>
          <a:bodyPr/>
          <a:lstStyle/>
          <a:p>
            <a:r>
              <a:rPr lang="en-GB" dirty="0"/>
              <a:t>Device Access</a:t>
            </a:r>
          </a:p>
        </p:txBody>
      </p:sp>
      <p:sp>
        <p:nvSpPr>
          <p:cNvPr id="6" name="Content Placeholder 5">
            <a:extLst>
              <a:ext uri="{FF2B5EF4-FFF2-40B4-BE49-F238E27FC236}">
                <a16:creationId xmlns:a16="http://schemas.microsoft.com/office/drawing/2014/main" id="{42AE6956-0FA6-D906-D828-62514D941D9F}"/>
              </a:ext>
            </a:extLst>
          </p:cNvPr>
          <p:cNvSpPr>
            <a:spLocks noGrp="1"/>
          </p:cNvSpPr>
          <p:nvPr>
            <p:ph idx="1"/>
          </p:nvPr>
        </p:nvSpPr>
        <p:spPr>
          <a:xfrm>
            <a:off x="695325" y="2008414"/>
            <a:ext cx="5084989" cy="4028244"/>
          </a:xfrm>
          <a:ln>
            <a:solidFill>
              <a:schemeClr val="tx2"/>
            </a:solidFill>
          </a:ln>
        </p:spPr>
        <p:txBody>
          <a:bodyPr>
            <a:normAutofit fontScale="92500"/>
          </a:bodyPr>
          <a:lstStyle/>
          <a:p>
            <a:r>
              <a:rPr lang="en-GB" dirty="0"/>
              <a:t>Community-Led Securing Device Recycling Project (in progress)</a:t>
            </a:r>
          </a:p>
          <a:p>
            <a:r>
              <a:rPr lang="en-GB" dirty="0">
                <a:hlinkClick r:id="rId2"/>
              </a:rPr>
              <a:t>DigiZones</a:t>
            </a:r>
            <a:endParaRPr lang="en-GB" dirty="0"/>
          </a:p>
          <a:p>
            <a:r>
              <a:rPr lang="en-GB" dirty="0"/>
              <a:t>DWP / JCP</a:t>
            </a:r>
          </a:p>
          <a:p>
            <a:r>
              <a:rPr lang="en-GB" dirty="0">
                <a:hlinkClick r:id="rId3"/>
              </a:rPr>
              <a:t>Paisley YMCA</a:t>
            </a:r>
            <a:endParaRPr lang="en-GB" dirty="0"/>
          </a:p>
          <a:p>
            <a:r>
              <a:rPr lang="en-GB" dirty="0"/>
              <a:t>Renfrewshire HSCP – </a:t>
            </a:r>
            <a:r>
              <a:rPr lang="en-GB" dirty="0">
                <a:hlinkClick r:id="rId4"/>
              </a:rPr>
              <a:t>Disability Resource Centre</a:t>
            </a:r>
            <a:endParaRPr lang="en-GB" dirty="0"/>
          </a:p>
          <a:p>
            <a:r>
              <a:rPr lang="en-GB" dirty="0">
                <a:hlinkClick r:id="rId5"/>
              </a:rPr>
              <a:t>Renfrewshire Libraries – Device Lending Scheme</a:t>
            </a:r>
            <a:endParaRPr lang="en-GB" dirty="0"/>
          </a:p>
          <a:p>
            <a:r>
              <a:rPr lang="en-GB" dirty="0">
                <a:hlinkClick r:id="rId6"/>
              </a:rPr>
              <a:t>West College Scotland – Device Lending Scheme</a:t>
            </a:r>
            <a:endParaRPr lang="en-GB" dirty="0"/>
          </a:p>
          <a:p>
            <a:r>
              <a:rPr lang="en-GB" dirty="0">
                <a:hlinkClick r:id="rId7"/>
              </a:rPr>
              <a:t>Invest in Renfrewshire</a:t>
            </a:r>
            <a:endParaRPr lang="en-GB" dirty="0"/>
          </a:p>
        </p:txBody>
      </p:sp>
      <p:sp>
        <p:nvSpPr>
          <p:cNvPr id="2" name="Content Placeholder 5">
            <a:extLst>
              <a:ext uri="{FF2B5EF4-FFF2-40B4-BE49-F238E27FC236}">
                <a16:creationId xmlns:a16="http://schemas.microsoft.com/office/drawing/2014/main" id="{CB7CAA7A-1DFF-DAED-BA64-1EC3567F967A}"/>
              </a:ext>
            </a:extLst>
          </p:cNvPr>
          <p:cNvSpPr txBox="1">
            <a:spLocks/>
          </p:cNvSpPr>
          <p:nvPr/>
        </p:nvSpPr>
        <p:spPr>
          <a:xfrm>
            <a:off x="6411688"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5">
            <a:extLst>
              <a:ext uri="{FF2B5EF4-FFF2-40B4-BE49-F238E27FC236}">
                <a16:creationId xmlns:a16="http://schemas.microsoft.com/office/drawing/2014/main" id="{CF35DF4B-3F11-5ABF-696B-2398BB3545AB}"/>
              </a:ext>
            </a:extLst>
          </p:cNvPr>
          <p:cNvSpPr txBox="1">
            <a:spLocks/>
          </p:cNvSpPr>
          <p:nvPr/>
        </p:nvSpPr>
        <p:spPr>
          <a:xfrm>
            <a:off x="6638925"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Content Placeholder 5">
            <a:extLst>
              <a:ext uri="{FF2B5EF4-FFF2-40B4-BE49-F238E27FC236}">
                <a16:creationId xmlns:a16="http://schemas.microsoft.com/office/drawing/2014/main" id="{E243EDF0-98C1-BDDC-74B2-5F303BAF0735}"/>
              </a:ext>
            </a:extLst>
          </p:cNvPr>
          <p:cNvSpPr txBox="1">
            <a:spLocks/>
          </p:cNvSpPr>
          <p:nvPr/>
        </p:nvSpPr>
        <p:spPr>
          <a:xfrm>
            <a:off x="6638924"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8" name="Content Placeholder 5">
            <a:extLst>
              <a:ext uri="{FF2B5EF4-FFF2-40B4-BE49-F238E27FC236}">
                <a16:creationId xmlns:a16="http://schemas.microsoft.com/office/drawing/2014/main" id="{26C3BD26-5ED2-7132-725A-9AE583735C49}"/>
              </a:ext>
            </a:extLst>
          </p:cNvPr>
          <p:cNvSpPr txBox="1">
            <a:spLocks/>
          </p:cNvSpPr>
          <p:nvPr/>
        </p:nvSpPr>
        <p:spPr>
          <a:xfrm>
            <a:off x="695323" y="1445682"/>
            <a:ext cx="5084989" cy="546403"/>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LOCAL	</a:t>
            </a:r>
          </a:p>
        </p:txBody>
      </p:sp>
      <p:sp>
        <p:nvSpPr>
          <p:cNvPr id="9" name="Content Placeholder 5">
            <a:extLst>
              <a:ext uri="{FF2B5EF4-FFF2-40B4-BE49-F238E27FC236}">
                <a16:creationId xmlns:a16="http://schemas.microsoft.com/office/drawing/2014/main" id="{D822895A-95B5-1D91-6B24-8EF08CDF90AF}"/>
              </a:ext>
            </a:extLst>
          </p:cNvPr>
          <p:cNvSpPr txBox="1">
            <a:spLocks/>
          </p:cNvSpPr>
          <p:nvPr/>
        </p:nvSpPr>
        <p:spPr>
          <a:xfrm>
            <a:off x="6727372" y="2008414"/>
            <a:ext cx="5084989" cy="4028244"/>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8"/>
              </a:rPr>
              <a:t>Connecting Scotland*</a:t>
            </a:r>
            <a:endParaRPr lang="en-GB" dirty="0"/>
          </a:p>
          <a:p>
            <a:r>
              <a:rPr lang="en-GB" dirty="0">
                <a:hlinkClick r:id="rId9"/>
              </a:rPr>
              <a:t>Connecting U (AbilityNet)*</a:t>
            </a:r>
            <a:endParaRPr lang="en-GB" dirty="0"/>
          </a:p>
          <a:p>
            <a:r>
              <a:rPr lang="en-GB" dirty="0">
                <a:hlinkClick r:id="rId10"/>
              </a:rPr>
              <a:t>National Device Recycling Schemes</a:t>
            </a:r>
            <a:endParaRPr lang="en-GB" dirty="0"/>
          </a:p>
          <a:p>
            <a:r>
              <a:rPr lang="en-GB" dirty="0">
                <a:hlinkClick r:id="rId11"/>
              </a:rPr>
              <a:t>The Good Things Foundation (National Device Bank)</a:t>
            </a:r>
            <a:endParaRPr lang="en-GB" dirty="0"/>
          </a:p>
          <a:p>
            <a:pPr marL="0" indent="0">
              <a:buNone/>
            </a:pPr>
            <a:endParaRPr lang="en-GB" dirty="0"/>
          </a:p>
          <a:p>
            <a:pPr marL="0" indent="0">
              <a:buNone/>
            </a:pPr>
            <a:r>
              <a:rPr lang="en-GB" dirty="0"/>
              <a:t>*Subject to availability</a:t>
            </a:r>
          </a:p>
        </p:txBody>
      </p:sp>
      <p:sp>
        <p:nvSpPr>
          <p:cNvPr id="10" name="Content Placeholder 5">
            <a:extLst>
              <a:ext uri="{FF2B5EF4-FFF2-40B4-BE49-F238E27FC236}">
                <a16:creationId xmlns:a16="http://schemas.microsoft.com/office/drawing/2014/main" id="{B54A1F02-AF42-E4AD-9BE6-021AF7513282}"/>
              </a:ext>
            </a:extLst>
          </p:cNvPr>
          <p:cNvSpPr txBox="1">
            <a:spLocks/>
          </p:cNvSpPr>
          <p:nvPr/>
        </p:nvSpPr>
        <p:spPr>
          <a:xfrm>
            <a:off x="6727370" y="1445682"/>
            <a:ext cx="5084989" cy="546403"/>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NATIONAL	</a:t>
            </a:r>
          </a:p>
        </p:txBody>
      </p:sp>
      <p:sp>
        <p:nvSpPr>
          <p:cNvPr id="7" name="TextBox 6">
            <a:hlinkClick r:id="rId12" action="ppaction://hlinksldjump"/>
            <a:extLst>
              <a:ext uri="{FF2B5EF4-FFF2-40B4-BE49-F238E27FC236}">
                <a16:creationId xmlns:a16="http://schemas.microsoft.com/office/drawing/2014/main" id="{93AC2350-7EB2-549A-93CF-29010F068764}"/>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2680835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33E8-27AE-B205-4BB9-4F20015DCB8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E3FF83-A3AA-26D8-39F2-61182C5147B7}"/>
              </a:ext>
            </a:extLst>
          </p:cNvPr>
          <p:cNvSpPr>
            <a:spLocks noGrp="1"/>
          </p:cNvSpPr>
          <p:nvPr>
            <p:ph type="ctrTitle"/>
          </p:nvPr>
        </p:nvSpPr>
        <p:spPr/>
        <p:txBody>
          <a:bodyPr/>
          <a:lstStyle/>
          <a:p>
            <a:r>
              <a:rPr lang="en-GB" dirty="0"/>
              <a:t>QUESTION?</a:t>
            </a:r>
          </a:p>
        </p:txBody>
      </p:sp>
      <p:sp>
        <p:nvSpPr>
          <p:cNvPr id="8" name="Text Placeholder 7">
            <a:extLst>
              <a:ext uri="{FF2B5EF4-FFF2-40B4-BE49-F238E27FC236}">
                <a16:creationId xmlns:a16="http://schemas.microsoft.com/office/drawing/2014/main" id="{F99C258A-C43C-BC44-A769-E2886E458CED}"/>
              </a:ext>
            </a:extLst>
          </p:cNvPr>
          <p:cNvSpPr>
            <a:spLocks noGrp="1"/>
          </p:cNvSpPr>
          <p:nvPr>
            <p:ph type="body" sz="quarter" idx="10"/>
          </p:nvPr>
        </p:nvSpPr>
        <p:spPr/>
        <p:txBody>
          <a:bodyPr/>
          <a:lstStyle/>
          <a:p>
            <a:r>
              <a:rPr lang="en-GB" b="1" dirty="0"/>
              <a:t>Where do people go to access the internet?</a:t>
            </a:r>
          </a:p>
        </p:txBody>
      </p:sp>
      <p:sp>
        <p:nvSpPr>
          <p:cNvPr id="2" name="TextBox 1">
            <a:hlinkClick r:id="rId2" action="ppaction://hlinksldjump"/>
            <a:extLst>
              <a:ext uri="{FF2B5EF4-FFF2-40B4-BE49-F238E27FC236}">
                <a16:creationId xmlns:a16="http://schemas.microsoft.com/office/drawing/2014/main" id="{3AEFEEC2-6721-5214-CF84-74025C92A793}"/>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259195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3DAD2-FB31-0ADE-AE0D-F232C45F51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DBBA21-3657-ED42-CADD-E2067D342BEB}"/>
              </a:ext>
            </a:extLst>
          </p:cNvPr>
          <p:cNvSpPr>
            <a:spLocks noGrp="1"/>
          </p:cNvSpPr>
          <p:nvPr>
            <p:ph type="title"/>
          </p:nvPr>
        </p:nvSpPr>
        <p:spPr/>
        <p:txBody>
          <a:bodyPr/>
          <a:lstStyle/>
          <a:p>
            <a:r>
              <a:rPr lang="en-GB" dirty="0"/>
              <a:t>Internet Access (Connectivity)</a:t>
            </a:r>
          </a:p>
        </p:txBody>
      </p:sp>
      <p:sp>
        <p:nvSpPr>
          <p:cNvPr id="6" name="Content Placeholder 5">
            <a:extLst>
              <a:ext uri="{FF2B5EF4-FFF2-40B4-BE49-F238E27FC236}">
                <a16:creationId xmlns:a16="http://schemas.microsoft.com/office/drawing/2014/main" id="{D3EFEF9C-A327-2D9B-14CB-A8053578C9B3}"/>
              </a:ext>
            </a:extLst>
          </p:cNvPr>
          <p:cNvSpPr>
            <a:spLocks noGrp="1"/>
          </p:cNvSpPr>
          <p:nvPr>
            <p:ph idx="1"/>
          </p:nvPr>
        </p:nvSpPr>
        <p:spPr>
          <a:xfrm>
            <a:off x="695325" y="2008414"/>
            <a:ext cx="5084989" cy="4028244"/>
          </a:xfrm>
          <a:ln>
            <a:solidFill>
              <a:schemeClr val="tx2"/>
            </a:solidFill>
          </a:ln>
        </p:spPr>
        <p:txBody>
          <a:bodyPr>
            <a:normAutofit fontScale="92500" lnSpcReduction="20000"/>
          </a:bodyPr>
          <a:lstStyle/>
          <a:p>
            <a:r>
              <a:rPr lang="en-GB" dirty="0">
                <a:hlinkClick r:id="rId2"/>
              </a:rPr>
              <a:t>DigiZones</a:t>
            </a:r>
            <a:endParaRPr lang="en-GB" dirty="0"/>
          </a:p>
          <a:p>
            <a:r>
              <a:rPr lang="en-GB" dirty="0">
                <a:hlinkClick r:id="rId3"/>
              </a:rPr>
              <a:t>Public Access WI-FI Points – up to 180 across Renfrewshire and in 3 town centres</a:t>
            </a:r>
            <a:endParaRPr lang="en-GB" dirty="0"/>
          </a:p>
          <a:p>
            <a:r>
              <a:rPr lang="en-GB" dirty="0">
                <a:hlinkClick r:id="rId4"/>
              </a:rPr>
              <a:t>Engage Renfrewshire</a:t>
            </a:r>
            <a:endParaRPr lang="en-GB" dirty="0"/>
          </a:p>
          <a:p>
            <a:r>
              <a:rPr lang="en-GB" dirty="0">
                <a:hlinkClick r:id="rId5"/>
              </a:rPr>
              <a:t>Sky UP Hub (Active Communities)</a:t>
            </a:r>
            <a:endParaRPr lang="en-GB" dirty="0"/>
          </a:p>
          <a:p>
            <a:r>
              <a:rPr lang="en-GB" dirty="0"/>
              <a:t>DWP / JCP</a:t>
            </a:r>
          </a:p>
          <a:p>
            <a:r>
              <a:rPr lang="en-GB" dirty="0">
                <a:hlinkClick r:id="rId6"/>
              </a:rPr>
              <a:t>UWS</a:t>
            </a:r>
            <a:endParaRPr lang="en-GB" dirty="0"/>
          </a:p>
          <a:p>
            <a:r>
              <a:rPr lang="en-GB" dirty="0">
                <a:hlinkClick r:id="rId7"/>
              </a:rPr>
              <a:t>Paisley YMCA</a:t>
            </a:r>
            <a:endParaRPr lang="en-GB" dirty="0"/>
          </a:p>
          <a:p>
            <a:r>
              <a:rPr lang="en-GB" dirty="0">
                <a:hlinkClick r:id="rId8"/>
              </a:rPr>
              <a:t>Renfrew YMCA</a:t>
            </a:r>
            <a:endParaRPr lang="en-GB" dirty="0"/>
          </a:p>
          <a:p>
            <a:r>
              <a:rPr lang="en-GB" dirty="0">
                <a:hlinkClick r:id="rId9"/>
              </a:rPr>
              <a:t>Renfrewshire HSCP venues</a:t>
            </a:r>
            <a:endParaRPr lang="en-GB" dirty="0"/>
          </a:p>
          <a:p>
            <a:r>
              <a:rPr lang="en-GB" dirty="0">
                <a:hlinkClick r:id="rId10"/>
              </a:rPr>
              <a:t>Roar – Connections for Life</a:t>
            </a:r>
            <a:endParaRPr lang="en-GB" dirty="0"/>
          </a:p>
        </p:txBody>
      </p:sp>
      <p:sp>
        <p:nvSpPr>
          <p:cNvPr id="2" name="Content Placeholder 5">
            <a:extLst>
              <a:ext uri="{FF2B5EF4-FFF2-40B4-BE49-F238E27FC236}">
                <a16:creationId xmlns:a16="http://schemas.microsoft.com/office/drawing/2014/main" id="{5E779E49-D1CC-59C6-7331-AB18BD401425}"/>
              </a:ext>
            </a:extLst>
          </p:cNvPr>
          <p:cNvSpPr txBox="1">
            <a:spLocks/>
          </p:cNvSpPr>
          <p:nvPr/>
        </p:nvSpPr>
        <p:spPr>
          <a:xfrm>
            <a:off x="6411688"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5">
            <a:extLst>
              <a:ext uri="{FF2B5EF4-FFF2-40B4-BE49-F238E27FC236}">
                <a16:creationId xmlns:a16="http://schemas.microsoft.com/office/drawing/2014/main" id="{9BE5435C-6C62-8262-EEFF-5953F8B365C6}"/>
              </a:ext>
            </a:extLst>
          </p:cNvPr>
          <p:cNvSpPr txBox="1">
            <a:spLocks/>
          </p:cNvSpPr>
          <p:nvPr/>
        </p:nvSpPr>
        <p:spPr>
          <a:xfrm>
            <a:off x="6638925"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Content Placeholder 5">
            <a:extLst>
              <a:ext uri="{FF2B5EF4-FFF2-40B4-BE49-F238E27FC236}">
                <a16:creationId xmlns:a16="http://schemas.microsoft.com/office/drawing/2014/main" id="{2AC23D41-94CB-1A0C-3BE1-4D1A9DA236E5}"/>
              </a:ext>
            </a:extLst>
          </p:cNvPr>
          <p:cNvSpPr txBox="1">
            <a:spLocks/>
          </p:cNvSpPr>
          <p:nvPr/>
        </p:nvSpPr>
        <p:spPr>
          <a:xfrm>
            <a:off x="6638924"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8" name="Content Placeholder 5">
            <a:extLst>
              <a:ext uri="{FF2B5EF4-FFF2-40B4-BE49-F238E27FC236}">
                <a16:creationId xmlns:a16="http://schemas.microsoft.com/office/drawing/2014/main" id="{CC5BAD5B-9F0A-8416-6207-EBF4E2D3703C}"/>
              </a:ext>
            </a:extLst>
          </p:cNvPr>
          <p:cNvSpPr txBox="1">
            <a:spLocks/>
          </p:cNvSpPr>
          <p:nvPr/>
        </p:nvSpPr>
        <p:spPr>
          <a:xfrm>
            <a:off x="695323" y="1445682"/>
            <a:ext cx="5084989" cy="546403"/>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LOCAL	</a:t>
            </a:r>
          </a:p>
        </p:txBody>
      </p:sp>
      <p:sp>
        <p:nvSpPr>
          <p:cNvPr id="9" name="Content Placeholder 5">
            <a:extLst>
              <a:ext uri="{FF2B5EF4-FFF2-40B4-BE49-F238E27FC236}">
                <a16:creationId xmlns:a16="http://schemas.microsoft.com/office/drawing/2014/main" id="{A1E3DE1E-5BAC-DEAE-4F6D-6C7DBE18A4D9}"/>
              </a:ext>
            </a:extLst>
          </p:cNvPr>
          <p:cNvSpPr txBox="1">
            <a:spLocks/>
          </p:cNvSpPr>
          <p:nvPr/>
        </p:nvSpPr>
        <p:spPr>
          <a:xfrm>
            <a:off x="6727372" y="2008414"/>
            <a:ext cx="5084989" cy="4028244"/>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11"/>
              </a:rPr>
              <a:t>The Good Things Foundation (National Data Bank)</a:t>
            </a:r>
            <a:endParaRPr lang="en-GB" dirty="0"/>
          </a:p>
          <a:p>
            <a:r>
              <a:rPr lang="en-GB" dirty="0">
                <a:hlinkClick r:id="rId12"/>
              </a:rPr>
              <a:t>Your SimPal</a:t>
            </a:r>
            <a:endParaRPr lang="en-GB" dirty="0"/>
          </a:p>
          <a:p>
            <a:r>
              <a:rPr lang="en-GB" dirty="0">
                <a:hlinkClick r:id="rId13"/>
              </a:rPr>
              <a:t>Charities Connected</a:t>
            </a:r>
            <a:endParaRPr lang="en-GB" dirty="0"/>
          </a:p>
          <a:p>
            <a:r>
              <a:rPr lang="en-GB" dirty="0">
                <a:hlinkClick r:id="rId14"/>
              </a:rPr>
              <a:t>ATP Enable – Secure Sim Cards</a:t>
            </a:r>
            <a:endParaRPr lang="en-GB" dirty="0"/>
          </a:p>
          <a:p>
            <a:r>
              <a:rPr lang="en-GB" dirty="0">
                <a:hlinkClick r:id="rId15"/>
              </a:rPr>
              <a:t>Digital Poverty Alliance</a:t>
            </a:r>
            <a:endParaRPr lang="en-GB" dirty="0"/>
          </a:p>
          <a:p>
            <a:r>
              <a:rPr lang="en-GB" dirty="0">
                <a:hlinkClick r:id="rId16"/>
              </a:rPr>
              <a:t>AbilityNet* </a:t>
            </a:r>
            <a:endParaRPr lang="en-GB" dirty="0"/>
          </a:p>
          <a:p>
            <a:r>
              <a:rPr lang="en-GB" dirty="0">
                <a:hlinkClick r:id="rId17"/>
              </a:rPr>
              <a:t>Broadband Social Tariffs</a:t>
            </a:r>
            <a:endParaRPr lang="en-GB" dirty="0"/>
          </a:p>
          <a:p>
            <a:r>
              <a:rPr lang="en-GB" dirty="0">
                <a:hlinkClick r:id="rId18"/>
              </a:rPr>
              <a:t>Input Community Works </a:t>
            </a:r>
            <a:endParaRPr lang="en-GB" dirty="0"/>
          </a:p>
          <a:p>
            <a:pPr marL="0" indent="0">
              <a:buNone/>
            </a:pPr>
            <a:endParaRPr lang="en-GB" dirty="0"/>
          </a:p>
          <a:p>
            <a:pPr marL="0" indent="0">
              <a:buNone/>
            </a:pPr>
            <a:r>
              <a:rPr lang="en-GB" dirty="0"/>
              <a:t>*Subject to availability</a:t>
            </a:r>
          </a:p>
        </p:txBody>
      </p:sp>
      <p:sp>
        <p:nvSpPr>
          <p:cNvPr id="10" name="Content Placeholder 5">
            <a:extLst>
              <a:ext uri="{FF2B5EF4-FFF2-40B4-BE49-F238E27FC236}">
                <a16:creationId xmlns:a16="http://schemas.microsoft.com/office/drawing/2014/main" id="{289C6481-B1A5-FF52-5228-6A16B1BF6D01}"/>
              </a:ext>
            </a:extLst>
          </p:cNvPr>
          <p:cNvSpPr txBox="1">
            <a:spLocks/>
          </p:cNvSpPr>
          <p:nvPr/>
        </p:nvSpPr>
        <p:spPr>
          <a:xfrm>
            <a:off x="6727370" y="1445682"/>
            <a:ext cx="5084989" cy="546403"/>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NATIONAL	</a:t>
            </a:r>
          </a:p>
        </p:txBody>
      </p:sp>
      <p:sp>
        <p:nvSpPr>
          <p:cNvPr id="7" name="TextBox 6">
            <a:hlinkClick r:id="rId19" action="ppaction://hlinksldjump"/>
            <a:extLst>
              <a:ext uri="{FF2B5EF4-FFF2-40B4-BE49-F238E27FC236}">
                <a16:creationId xmlns:a16="http://schemas.microsoft.com/office/drawing/2014/main" id="{4CD6740B-D061-B4CD-C804-A888D29D6C20}"/>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6469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719A-F33A-C61E-1E2E-6741B69C4E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9C3F18-92A1-20FF-F42F-A042D642E17E}"/>
              </a:ext>
            </a:extLst>
          </p:cNvPr>
          <p:cNvSpPr>
            <a:spLocks noGrp="1"/>
          </p:cNvSpPr>
          <p:nvPr>
            <p:ph type="ctrTitle"/>
          </p:nvPr>
        </p:nvSpPr>
        <p:spPr>
          <a:xfrm>
            <a:off x="294108" y="1158713"/>
            <a:ext cx="7381875" cy="997647"/>
          </a:xfrm>
        </p:spPr>
        <p:txBody>
          <a:bodyPr>
            <a:normAutofit fontScale="90000"/>
          </a:bodyPr>
          <a:lstStyle/>
          <a:p>
            <a:r>
              <a:rPr lang="en-GB" dirty="0"/>
              <a:t>Examples of Digital Inclusion in Action</a:t>
            </a:r>
          </a:p>
        </p:txBody>
      </p:sp>
      <p:pic>
        <p:nvPicPr>
          <p:cNvPr id="17" name="Video 16">
            <a:hlinkClick r:id="" action="ppaction://media"/>
            <a:extLst>
              <a:ext uri="{FF2B5EF4-FFF2-40B4-BE49-F238E27FC236}">
                <a16:creationId xmlns:a16="http://schemas.microsoft.com/office/drawing/2014/main" id="{B8250F0D-3150-8A60-F462-D1B2F8CF039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3866108" y="2356228"/>
            <a:ext cx="4055582" cy="4055582"/>
          </a:xfrm>
          <a:prstGeom prst="ellipse">
            <a:avLst/>
          </a:prstGeom>
        </p:spPr>
      </p:pic>
      <p:sp>
        <p:nvSpPr>
          <p:cNvPr id="2" name="TextBox 1">
            <a:hlinkClick r:id="rId6" action="ppaction://hlinksldjump"/>
            <a:extLst>
              <a:ext uri="{FF2B5EF4-FFF2-40B4-BE49-F238E27FC236}">
                <a16:creationId xmlns:a16="http://schemas.microsoft.com/office/drawing/2014/main" id="{DC10B946-B2A6-A968-5BC1-21F2B435A02A}"/>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745453511"/>
      </p:ext>
    </p:extLst>
  </p:cSld>
  <p:clrMapOvr>
    <a:masterClrMapping/>
  </p:clrMapOvr>
  <mc:AlternateContent xmlns:mc="http://schemas.openxmlformats.org/markup-compatibility/2006" xmlns:p14="http://schemas.microsoft.com/office/powerpoint/2010/main">
    <mc:Choice Requires="p14">
      <p:transition spd="slow" p14:dur="2000" advTm="16777"/>
    </mc:Choice>
    <mc:Fallback xmlns="">
      <p:transition spd="slow" advTm="1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7E4D-DD8C-2829-400A-7C58C819BC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B298A5-3061-D700-049A-C798714216C9}"/>
              </a:ext>
            </a:extLst>
          </p:cNvPr>
          <p:cNvSpPr>
            <a:spLocks noGrp="1"/>
          </p:cNvSpPr>
          <p:nvPr>
            <p:ph type="title"/>
          </p:nvPr>
        </p:nvSpPr>
        <p:spPr>
          <a:xfrm>
            <a:off x="695325" y="549275"/>
            <a:ext cx="4996114" cy="445223"/>
          </a:xfrm>
        </p:spPr>
        <p:txBody>
          <a:bodyPr lIns="0" tIns="0" rIns="0" bIns="0" anchor="t">
            <a:noAutofit/>
          </a:bodyPr>
          <a:lstStyle/>
          <a:p>
            <a:r>
              <a:rPr lang="en-GB" dirty="0">
                <a:latin typeface="Source Sans Pro Semibold"/>
                <a:ea typeface="Source Sans Pro Semibold"/>
              </a:rPr>
              <a:t>Stories of Digital Inclusion</a:t>
            </a:r>
            <a:endParaRPr lang="en-GB" dirty="0"/>
          </a:p>
        </p:txBody>
      </p:sp>
      <p:pic>
        <p:nvPicPr>
          <p:cNvPr id="2" name="Picture 1" descr="A person holding a tablet&#10;&#10;Description automatically generated">
            <a:extLst>
              <a:ext uri="{FF2B5EF4-FFF2-40B4-BE49-F238E27FC236}">
                <a16:creationId xmlns:a16="http://schemas.microsoft.com/office/drawing/2014/main" id="{4762D545-056B-206F-E511-B9E20C6FFDAB}"/>
              </a:ext>
            </a:extLst>
          </p:cNvPr>
          <p:cNvPicPr>
            <a:picLocks noChangeAspect="1"/>
          </p:cNvPicPr>
          <p:nvPr/>
        </p:nvPicPr>
        <p:blipFill>
          <a:blip r:embed="rId5"/>
          <a:srcRect l="21103" r="23860"/>
          <a:stretch/>
        </p:blipFill>
        <p:spPr>
          <a:xfrm>
            <a:off x="529585" y="1424545"/>
            <a:ext cx="3191515" cy="4142875"/>
          </a:xfrm>
          <a:prstGeom prst="rect">
            <a:avLst/>
          </a:prstGeom>
        </p:spPr>
      </p:pic>
      <p:sp>
        <p:nvSpPr>
          <p:cNvPr id="3" name="TextBox 2">
            <a:extLst>
              <a:ext uri="{FF2B5EF4-FFF2-40B4-BE49-F238E27FC236}">
                <a16:creationId xmlns:a16="http://schemas.microsoft.com/office/drawing/2014/main" id="{3166C41F-EBC5-35E7-1AEC-5586F0D95D1A}"/>
              </a:ext>
            </a:extLst>
          </p:cNvPr>
          <p:cNvSpPr txBox="1"/>
          <p:nvPr/>
        </p:nvSpPr>
        <p:spPr>
          <a:xfrm>
            <a:off x="3922181" y="1419052"/>
            <a:ext cx="6176015"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Source Sans Pro Light" panose="020B0403030403020204" pitchFamily="34" charset="0"/>
                <a:ea typeface="Source Sans Pro Light" panose="020B0403030403020204" pitchFamily="34" charset="0"/>
              </a:rPr>
              <a:t>Lorraine needed a device to get </a:t>
            </a:r>
          </a:p>
          <a:p>
            <a:r>
              <a:rPr lang="en-GB" sz="2000" dirty="0">
                <a:latin typeface="Source Sans Pro Light" panose="020B0403030403020204" pitchFamily="34" charset="0"/>
                <a:ea typeface="Source Sans Pro Light" panose="020B0403030403020204" pitchFamily="34" charset="0"/>
              </a:rPr>
              <a:t>      online during the pandemic</a:t>
            </a:r>
          </a:p>
          <a:p>
            <a:pPr marL="285750" indent="-285750">
              <a:buFont typeface="Arial" panose="020B0604020202020204" pitchFamily="34" charset="0"/>
              <a:buChar char="•"/>
            </a:pPr>
            <a:endParaRPr lang="en-GB" sz="2000" dirty="0">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en-GB" sz="2000" dirty="0">
                <a:latin typeface="Source Sans Pro Light" panose="020B0403030403020204" pitchFamily="34" charset="0"/>
                <a:ea typeface="Source Sans Pro Light" panose="020B0403030403020204" pitchFamily="34" charset="0"/>
              </a:rPr>
              <a:t>Lorraine has physical impairments </a:t>
            </a:r>
          </a:p>
          <a:p>
            <a:r>
              <a:rPr lang="en-GB" sz="2000" dirty="0">
                <a:latin typeface="Source Sans Pro Light" panose="020B0403030403020204" pitchFamily="34" charset="0"/>
                <a:ea typeface="Source Sans Pro Light" panose="020B0403030403020204" pitchFamily="34" charset="0"/>
              </a:rPr>
              <a:t>      which means using technology can be difficult,</a:t>
            </a:r>
          </a:p>
          <a:p>
            <a:r>
              <a:rPr lang="en-GB" sz="2000" dirty="0">
                <a:latin typeface="Source Sans Pro Light" panose="020B0403030403020204" pitchFamily="34" charset="0"/>
                <a:ea typeface="Source Sans Pro Light" panose="020B0403030403020204" pitchFamily="34" charset="0"/>
              </a:rPr>
              <a:t>      and getting out to shop can be a challenge. </a:t>
            </a:r>
          </a:p>
          <a:p>
            <a:pPr marL="285750" indent="-285750">
              <a:buFont typeface="Arial" panose="020B0604020202020204" pitchFamily="34" charset="0"/>
              <a:buChar char="•"/>
            </a:pPr>
            <a:endParaRPr lang="en-GB" sz="2000" dirty="0">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en-GB" sz="2000" dirty="0">
                <a:latin typeface="Source Sans Pro Light" panose="020B0403030403020204" pitchFamily="34" charset="0"/>
                <a:ea typeface="Source Sans Pro Light" panose="020B0403030403020204" pitchFamily="34" charset="0"/>
              </a:rPr>
              <a:t>With a Connecting Scotland iPad, Lorraine was able to keep in touch with family and friends, and importantly it was the only way she could see her newly arrived grandson, born overseas, due to the travel restrictions.</a:t>
            </a:r>
          </a:p>
          <a:p>
            <a:pPr marL="285750" indent="-285750">
              <a:buFont typeface="Arial" panose="020B0604020202020204" pitchFamily="34" charset="0"/>
              <a:buChar char="•"/>
            </a:pPr>
            <a:endParaRPr lang="en-GB" sz="2000" dirty="0">
              <a:latin typeface="Source Sans Pro Light" panose="020B0403030403020204" pitchFamily="34" charset="0"/>
              <a:ea typeface="Source Sans Pro Light" panose="020B0403030403020204" pitchFamily="34" charset="0"/>
            </a:endParaRPr>
          </a:p>
          <a:p>
            <a:pPr marL="285750" indent="-285750">
              <a:buFont typeface="Arial" panose="020B0604020202020204" pitchFamily="34" charset="0"/>
              <a:buChar char="•"/>
            </a:pPr>
            <a:r>
              <a:rPr lang="en-GB" sz="2000" dirty="0">
                <a:latin typeface="Source Sans Pro Light" panose="020B0403030403020204" pitchFamily="34" charset="0"/>
                <a:ea typeface="Source Sans Pro Light" panose="020B0403030403020204" pitchFamily="34" charset="0"/>
              </a:rPr>
              <a:t>It provided her with a lifeline back to the community and allowed her to purchase the things she needed. </a:t>
            </a:r>
          </a:p>
        </p:txBody>
      </p:sp>
      <p:pic>
        <p:nvPicPr>
          <p:cNvPr id="15" name="Video 14">
            <a:hlinkClick r:id="" action="ppaction://media"/>
            <a:extLst>
              <a:ext uri="{FF2B5EF4-FFF2-40B4-BE49-F238E27FC236}">
                <a16:creationId xmlns:a16="http://schemas.microsoft.com/office/drawing/2014/main" id="{9322C3A3-E2C3-2B27-8055-A83A124339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9067800" y="342900"/>
            <a:ext cx="2689290" cy="2689290"/>
          </a:xfrm>
          <a:prstGeom prst="ellipse">
            <a:avLst/>
          </a:prstGeom>
        </p:spPr>
      </p:pic>
      <p:sp>
        <p:nvSpPr>
          <p:cNvPr id="4" name="TextBox 3">
            <a:hlinkClick r:id="rId7" action="ppaction://hlinksldjump"/>
            <a:extLst>
              <a:ext uri="{FF2B5EF4-FFF2-40B4-BE49-F238E27FC236}">
                <a16:creationId xmlns:a16="http://schemas.microsoft.com/office/drawing/2014/main" id="{7EA3005F-8FD9-9C46-3551-488C002F7ED4}"/>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2023737088"/>
      </p:ext>
    </p:extLst>
  </p:cSld>
  <p:clrMapOvr>
    <a:masterClrMapping/>
  </p:clrMapOvr>
  <mc:AlternateContent xmlns:mc="http://schemas.openxmlformats.org/markup-compatibility/2006" xmlns:p14="http://schemas.microsoft.com/office/powerpoint/2010/main">
    <mc:Choice Requires="p14">
      <p:transition spd="slow" p14:dur="2000" advTm="71777"/>
    </mc:Choice>
    <mc:Fallback xmlns="">
      <p:transition spd="slow" advTm="7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7E4D-DD8C-2829-400A-7C58C819BC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B298A5-3061-D700-049A-C798714216C9}"/>
              </a:ext>
            </a:extLst>
          </p:cNvPr>
          <p:cNvSpPr>
            <a:spLocks noGrp="1"/>
          </p:cNvSpPr>
          <p:nvPr>
            <p:ph type="title"/>
          </p:nvPr>
        </p:nvSpPr>
        <p:spPr>
          <a:xfrm>
            <a:off x="695325" y="549275"/>
            <a:ext cx="4996114" cy="445223"/>
          </a:xfrm>
        </p:spPr>
        <p:txBody>
          <a:bodyPr lIns="0" tIns="0" rIns="0" bIns="0" anchor="t">
            <a:noAutofit/>
          </a:bodyPr>
          <a:lstStyle/>
          <a:p>
            <a:r>
              <a:rPr lang="en-GB" sz="4000" dirty="0">
                <a:latin typeface="Source Sans Pro Semibold"/>
                <a:ea typeface="Source Sans Pro Semibold"/>
              </a:rPr>
              <a:t>Stories of Digital Inclusion</a:t>
            </a:r>
            <a:endParaRPr lang="en-GB" sz="4000" dirty="0"/>
          </a:p>
        </p:txBody>
      </p:sp>
      <p:pic>
        <p:nvPicPr>
          <p:cNvPr id="3" name="Picture 2" descr="A group of people sitting in a room&#10;&#10;Description automatically generated">
            <a:extLst>
              <a:ext uri="{FF2B5EF4-FFF2-40B4-BE49-F238E27FC236}">
                <a16:creationId xmlns:a16="http://schemas.microsoft.com/office/drawing/2014/main" id="{BFDD4567-4C0A-9825-F87F-2F0BDBA3AADB}"/>
              </a:ext>
            </a:extLst>
          </p:cNvPr>
          <p:cNvPicPr>
            <a:picLocks noChangeAspect="1"/>
          </p:cNvPicPr>
          <p:nvPr/>
        </p:nvPicPr>
        <p:blipFill>
          <a:blip r:embed="rId5"/>
          <a:srcRect l="985" r="164" b="31804"/>
          <a:stretch/>
        </p:blipFill>
        <p:spPr>
          <a:xfrm>
            <a:off x="332132" y="2017472"/>
            <a:ext cx="11618567" cy="4291253"/>
          </a:xfrm>
          <a:prstGeom prst="rect">
            <a:avLst/>
          </a:prstGeom>
        </p:spPr>
      </p:pic>
      <p:pic>
        <p:nvPicPr>
          <p:cNvPr id="29" name="Video 28">
            <a:hlinkClick r:id="" action="ppaction://media"/>
            <a:extLst>
              <a:ext uri="{FF2B5EF4-FFF2-40B4-BE49-F238E27FC236}">
                <a16:creationId xmlns:a16="http://schemas.microsoft.com/office/drawing/2014/main" id="{7EA5DC02-7785-8F48-99D3-1D93CC75CE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5549900" y="241300"/>
            <a:ext cx="2946400" cy="2946400"/>
          </a:xfrm>
          <a:prstGeom prst="ellipse">
            <a:avLst/>
          </a:prstGeom>
        </p:spPr>
      </p:pic>
      <p:sp>
        <p:nvSpPr>
          <p:cNvPr id="2" name="TextBox 1">
            <a:hlinkClick r:id="rId7" action="ppaction://hlinksldjump"/>
            <a:extLst>
              <a:ext uri="{FF2B5EF4-FFF2-40B4-BE49-F238E27FC236}">
                <a16:creationId xmlns:a16="http://schemas.microsoft.com/office/drawing/2014/main" id="{E183A666-9579-45DC-C63F-2AB9025BB251}"/>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105833825"/>
      </p:ext>
    </p:extLst>
  </p:cSld>
  <p:clrMapOvr>
    <a:masterClrMapping/>
  </p:clrMapOvr>
  <mc:AlternateContent xmlns:mc="http://schemas.openxmlformats.org/markup-compatibility/2006" xmlns:p14="http://schemas.microsoft.com/office/powerpoint/2010/main">
    <mc:Choice Requires="p14">
      <p:transition spd="slow" p14:dur="2000" advTm="84430"/>
    </mc:Choice>
    <mc:Fallback xmlns="">
      <p:transition spd="slow" advTm="8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7E4D-DD8C-2829-400A-7C58C819BC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B298A5-3061-D700-049A-C798714216C9}"/>
              </a:ext>
            </a:extLst>
          </p:cNvPr>
          <p:cNvSpPr>
            <a:spLocks noGrp="1"/>
          </p:cNvSpPr>
          <p:nvPr>
            <p:ph type="title"/>
          </p:nvPr>
        </p:nvSpPr>
        <p:spPr/>
        <p:txBody>
          <a:bodyPr/>
          <a:lstStyle/>
          <a:p>
            <a:r>
              <a:rPr lang="en-GB" dirty="0"/>
              <a:t>What’s Next</a:t>
            </a:r>
          </a:p>
        </p:txBody>
      </p:sp>
      <p:sp>
        <p:nvSpPr>
          <p:cNvPr id="6" name="Content Placeholder 5">
            <a:extLst>
              <a:ext uri="{FF2B5EF4-FFF2-40B4-BE49-F238E27FC236}">
                <a16:creationId xmlns:a16="http://schemas.microsoft.com/office/drawing/2014/main" id="{2FB7D043-98E2-3F11-F85D-CE7294211653}"/>
              </a:ext>
            </a:extLst>
          </p:cNvPr>
          <p:cNvSpPr>
            <a:spLocks noGrp="1"/>
          </p:cNvSpPr>
          <p:nvPr>
            <p:ph idx="1"/>
          </p:nvPr>
        </p:nvSpPr>
        <p:spPr/>
        <p:txBody>
          <a:bodyPr numCol="2"/>
          <a:lstStyle/>
          <a:p>
            <a:pPr marL="0" indent="0">
              <a:buNone/>
            </a:pPr>
            <a:r>
              <a:rPr lang="en-GB" b="1" dirty="0"/>
              <a:t>DigiRen</a:t>
            </a:r>
          </a:p>
          <a:p>
            <a:r>
              <a:rPr lang="en-GB" dirty="0"/>
              <a:t>8 weekly catch-ups</a:t>
            </a:r>
          </a:p>
          <a:p>
            <a:r>
              <a:rPr lang="en-GB" dirty="0"/>
              <a:t>Programme of inspiring speakers</a:t>
            </a:r>
          </a:p>
          <a:p>
            <a:r>
              <a:rPr lang="en-GB" dirty="0"/>
              <a:t>DigiRen Directory</a:t>
            </a:r>
          </a:p>
          <a:p>
            <a:r>
              <a:rPr lang="en-GB" dirty="0"/>
              <a:t>DigiKnowVember</a:t>
            </a:r>
          </a:p>
          <a:p>
            <a:r>
              <a:rPr lang="en-GB" dirty="0"/>
              <a:t>Annual Impact Report</a:t>
            </a:r>
          </a:p>
          <a:p>
            <a:r>
              <a:rPr lang="en-GB" dirty="0"/>
              <a:t>Analogue to Digital Switchover Webinar</a:t>
            </a:r>
            <a:br>
              <a:rPr lang="en-GB" dirty="0"/>
            </a:br>
            <a:endParaRPr lang="en-GB" dirty="0"/>
          </a:p>
          <a:p>
            <a:pPr marL="0" indent="0">
              <a:buNone/>
            </a:pPr>
            <a:r>
              <a:rPr lang="en-GB" b="1" dirty="0"/>
              <a:t>RenSafeOnline</a:t>
            </a:r>
          </a:p>
          <a:p>
            <a:r>
              <a:rPr lang="en-GB" dirty="0"/>
              <a:t>Monthly campaigns on online safety</a:t>
            </a:r>
          </a:p>
          <a:p>
            <a:r>
              <a:rPr lang="en-GB" dirty="0"/>
              <a:t>Online Safety Ambassador recruitment</a:t>
            </a:r>
          </a:p>
          <a:p>
            <a:pPr marL="0" indent="0">
              <a:buNone/>
            </a:pPr>
            <a:r>
              <a:rPr lang="en-GB" b="1" dirty="0"/>
              <a:t>Citizens Voice Forum</a:t>
            </a:r>
          </a:p>
          <a:p>
            <a:r>
              <a:rPr lang="en-GB" b="1" dirty="0"/>
              <a:t>DigiZones</a:t>
            </a:r>
            <a:r>
              <a:rPr lang="en-GB" dirty="0"/>
              <a:t> – evaluation and further rollout</a:t>
            </a:r>
          </a:p>
          <a:p>
            <a:r>
              <a:rPr lang="en-GB" b="1" dirty="0"/>
              <a:t>Digital Champions </a:t>
            </a:r>
            <a:r>
              <a:rPr lang="en-GB" dirty="0"/>
              <a:t>– secure funding and expand provision</a:t>
            </a:r>
          </a:p>
          <a:p>
            <a:r>
              <a:rPr lang="en-GB" b="1" dirty="0"/>
              <a:t>Device Recycling </a:t>
            </a:r>
            <a:r>
              <a:rPr lang="en-GB" dirty="0"/>
              <a:t>– develop a planned and coordinated approach in partnership with local organisation.</a:t>
            </a:r>
          </a:p>
        </p:txBody>
      </p:sp>
      <p:sp>
        <p:nvSpPr>
          <p:cNvPr id="2" name="TextBox 1">
            <a:hlinkClick r:id="rId3" action="ppaction://hlinksldjump"/>
            <a:extLst>
              <a:ext uri="{FF2B5EF4-FFF2-40B4-BE49-F238E27FC236}">
                <a16:creationId xmlns:a16="http://schemas.microsoft.com/office/drawing/2014/main" id="{2D962531-12F4-D39D-3375-DFCDD057F43E}"/>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292261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F8D5-8EEB-20C1-4199-5DD7DB599B0B}"/>
              </a:ext>
            </a:extLst>
          </p:cNvPr>
          <p:cNvSpPr>
            <a:spLocks noGrp="1"/>
          </p:cNvSpPr>
          <p:nvPr>
            <p:ph type="title"/>
          </p:nvPr>
        </p:nvSpPr>
        <p:spPr/>
        <p:txBody>
          <a:bodyPr/>
          <a:lstStyle/>
          <a:p>
            <a:r>
              <a:rPr lang="en-GB" dirty="0"/>
              <a:t>Want to get involved? / Useful Resources (select link(s) below)</a:t>
            </a:r>
          </a:p>
        </p:txBody>
      </p:sp>
      <p:sp>
        <p:nvSpPr>
          <p:cNvPr id="3" name="Content Placeholder 2">
            <a:extLst>
              <a:ext uri="{FF2B5EF4-FFF2-40B4-BE49-F238E27FC236}">
                <a16:creationId xmlns:a16="http://schemas.microsoft.com/office/drawing/2014/main" id="{CDFF6385-079A-C123-F4C8-EA5049AECE86}"/>
              </a:ext>
            </a:extLst>
          </p:cNvPr>
          <p:cNvSpPr>
            <a:spLocks noGrp="1"/>
          </p:cNvSpPr>
          <p:nvPr>
            <p:ph idx="1"/>
          </p:nvPr>
        </p:nvSpPr>
        <p:spPr/>
        <p:txBody>
          <a:bodyPr/>
          <a:lstStyle/>
          <a:p>
            <a:r>
              <a:rPr lang="en-GB" sz="2800" dirty="0">
                <a:hlinkClick r:id="rId2"/>
              </a:rPr>
              <a:t>Become a volunteer Digital Champion with Renfrewshire Libraries</a:t>
            </a:r>
            <a:endParaRPr lang="en-GB" sz="2800" dirty="0"/>
          </a:p>
          <a:p>
            <a:r>
              <a:rPr lang="en-GB" sz="2800" dirty="0">
                <a:hlinkClick r:id="rId3"/>
              </a:rPr>
              <a:t>Join DigiRen Network</a:t>
            </a:r>
            <a:endParaRPr lang="en-GB" sz="2800" dirty="0"/>
          </a:p>
          <a:p>
            <a:r>
              <a:rPr lang="en-GB" sz="2800" dirty="0">
                <a:hlinkClick r:id="rId4"/>
              </a:rPr>
              <a:t>Become an active member and support Citizens Voice Forum</a:t>
            </a:r>
            <a:endParaRPr lang="en-GB" sz="2800" dirty="0"/>
          </a:p>
          <a:p>
            <a:r>
              <a:rPr lang="en-GB" sz="2800" dirty="0">
                <a:hlinkClick r:id="rId5"/>
              </a:rPr>
              <a:t>Become an Online Safety Ambassador</a:t>
            </a:r>
            <a:endParaRPr lang="en-GB" sz="2800" dirty="0"/>
          </a:p>
          <a:p>
            <a:r>
              <a:rPr lang="en-GB" sz="2800" dirty="0">
                <a:hlinkClick r:id="rId6"/>
              </a:rPr>
              <a:t>Get Safe Online – Self </a:t>
            </a:r>
            <a:r>
              <a:rPr lang="en-GB" sz="2800">
                <a:hlinkClick r:id="rId6"/>
              </a:rPr>
              <a:t>Help Centre</a:t>
            </a:r>
            <a:endParaRPr lang="en-GB" sz="2800" dirty="0"/>
          </a:p>
        </p:txBody>
      </p:sp>
      <p:sp>
        <p:nvSpPr>
          <p:cNvPr id="4" name="TextBox 3">
            <a:hlinkClick r:id="rId7" action="ppaction://hlinksldjump"/>
            <a:extLst>
              <a:ext uri="{FF2B5EF4-FFF2-40B4-BE49-F238E27FC236}">
                <a16:creationId xmlns:a16="http://schemas.microsoft.com/office/drawing/2014/main" id="{AC7B79DB-00BF-7EE2-4A11-2A03A0B61C5A}"/>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163297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B9E7-F190-9386-46BF-027504ED1564}"/>
              </a:ext>
            </a:extLst>
          </p:cNvPr>
          <p:cNvSpPr>
            <a:spLocks noGrp="1"/>
          </p:cNvSpPr>
          <p:nvPr>
            <p:ph type="title"/>
          </p:nvPr>
        </p:nvSpPr>
        <p:spPr/>
        <p:txBody>
          <a:bodyPr lIns="0" tIns="0" rIns="0" bIns="0" anchor="t">
            <a:noAutofit/>
          </a:bodyPr>
          <a:lstStyle/>
          <a:p>
            <a:r>
              <a:rPr lang="en-GB">
                <a:latin typeface="Source Sans Pro Semibold"/>
                <a:ea typeface="Source Sans Pro Semibold"/>
              </a:rPr>
              <a:t>Thank You</a:t>
            </a:r>
          </a:p>
        </p:txBody>
      </p:sp>
      <p:sp>
        <p:nvSpPr>
          <p:cNvPr id="4" name="Content Placeholder 3">
            <a:extLst>
              <a:ext uri="{FF2B5EF4-FFF2-40B4-BE49-F238E27FC236}">
                <a16:creationId xmlns:a16="http://schemas.microsoft.com/office/drawing/2014/main" id="{0C16DCD9-A1E7-C372-E451-726B4982AB06}"/>
              </a:ext>
            </a:extLst>
          </p:cNvPr>
          <p:cNvSpPr>
            <a:spLocks noGrp="1"/>
          </p:cNvSpPr>
          <p:nvPr>
            <p:ph idx="1"/>
          </p:nvPr>
        </p:nvSpPr>
        <p:spPr>
          <a:xfrm>
            <a:off x="695325" y="4755998"/>
            <a:ext cx="4170589" cy="1741716"/>
          </a:xfrm>
        </p:spPr>
        <p:txBody>
          <a:bodyPr numCol="1"/>
          <a:lstStyle/>
          <a:p>
            <a:pPr marL="0" indent="0">
              <a:buNone/>
            </a:pPr>
            <a:r>
              <a:rPr lang="en-GB" b="1" dirty="0"/>
              <a:t>Robert Ross McNicol</a:t>
            </a:r>
          </a:p>
          <a:p>
            <a:pPr marL="0" indent="0">
              <a:buNone/>
            </a:pPr>
            <a:r>
              <a:rPr lang="en-GB" b="1" dirty="0"/>
              <a:t>Digital Participation Officer</a:t>
            </a:r>
          </a:p>
          <a:p>
            <a:pPr marL="0" indent="0">
              <a:buNone/>
            </a:pPr>
            <a:r>
              <a:rPr lang="en-GB" b="1" dirty="0"/>
              <a:t>Renfrewshire Council</a:t>
            </a:r>
          </a:p>
          <a:p>
            <a:pPr marL="0" indent="0">
              <a:buNone/>
            </a:pPr>
            <a:r>
              <a:rPr lang="en-GB" b="1" dirty="0"/>
              <a:t>E: </a:t>
            </a:r>
            <a:r>
              <a:rPr lang="en-GB" b="1" dirty="0">
                <a:hlinkClick r:id="rId3">
                  <a:extLst>
                    <a:ext uri="{A12FA001-AC4F-418D-AE19-62706E023703}">
                      <ahyp:hlinkClr xmlns:ahyp="http://schemas.microsoft.com/office/drawing/2018/hyperlinkcolor" val="tx"/>
                    </a:ext>
                  </a:extLst>
                </a:hlinkClick>
              </a:rPr>
              <a:t>ross.mcnicol@renfrewshire.gov.uk</a:t>
            </a:r>
            <a:r>
              <a:rPr lang="en-GB" b="1" dirty="0"/>
              <a:t> </a:t>
            </a:r>
          </a:p>
        </p:txBody>
      </p:sp>
      <p:sp>
        <p:nvSpPr>
          <p:cNvPr id="5" name="Content Placeholder 3">
            <a:extLst>
              <a:ext uri="{FF2B5EF4-FFF2-40B4-BE49-F238E27FC236}">
                <a16:creationId xmlns:a16="http://schemas.microsoft.com/office/drawing/2014/main" id="{042CA8FF-A1C9-0B21-346A-FFD3F15C01D0}"/>
              </a:ext>
            </a:extLst>
          </p:cNvPr>
          <p:cNvSpPr txBox="1">
            <a:spLocks/>
          </p:cNvSpPr>
          <p:nvPr/>
        </p:nvSpPr>
        <p:spPr>
          <a:xfrm>
            <a:off x="6987268" y="4755999"/>
            <a:ext cx="4170589" cy="1741716"/>
          </a:xfrm>
          <a:prstGeom prst="rect">
            <a:avLst/>
          </a:prstGeom>
        </p:spPr>
        <p:txBody>
          <a:bodyPr wrap="square" lIns="0" tIns="0" rIns="0" bIns="0" numCol="1" spcCol="360000">
            <a:noAutofit/>
          </a:bodyPr>
          <a:lstStyle>
            <a:lvl1pPr marL="228600" indent="-228600" algn="l" defTabSz="914400" rtl="0" eaLnBrk="1" latinLnBrk="0" hangingPunct="1">
              <a:lnSpc>
                <a:spcPct val="110000"/>
              </a:lnSpc>
              <a:spcBef>
                <a:spcPts val="800"/>
              </a:spcBef>
              <a:buClr>
                <a:schemeClr val="bg1"/>
              </a:buClr>
              <a:buFont typeface="Arial" panose="020B0604020202020204" pitchFamily="34" charset="0"/>
              <a:buChar char="•"/>
              <a:defRPr sz="20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bg1"/>
              </a:buClr>
              <a:buFont typeface="Arial" panose="020B0604020202020204" pitchFamily="34" charset="0"/>
              <a:buChar char="•"/>
              <a:defRPr sz="2000" b="0" i="0" kern="1200">
                <a:solidFill>
                  <a:schemeClr val="bg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bg1"/>
              </a:buClr>
              <a:buFont typeface="Arial" panose="020B0604020202020204" pitchFamily="34" charset="0"/>
              <a:buChar char="•"/>
              <a:defRPr sz="2000" b="0" i="0" kern="1200">
                <a:solidFill>
                  <a:schemeClr val="bg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bg1"/>
              </a:buClr>
              <a:buFont typeface="Arial" panose="020B0604020202020204" pitchFamily="34" charset="0"/>
              <a:buChar char="•"/>
              <a:defRPr sz="2000" b="0" i="0" kern="1200">
                <a:solidFill>
                  <a:schemeClr val="bg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bg1"/>
              </a:buClr>
              <a:buFont typeface="Arial" panose="020B0604020202020204" pitchFamily="34" charset="0"/>
              <a:buChar char="•"/>
              <a:defRPr sz="2000" b="0" i="0" kern="1200">
                <a:solidFill>
                  <a:schemeClr val="bg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
                <a:srgbClr val="FFFFFF"/>
              </a:buClr>
              <a:buSzTx/>
              <a:buNone/>
              <a:tabLst/>
              <a:defRPr/>
            </a:pPr>
            <a:r>
              <a:rPr kumimoji="0" lang="en-GB" sz="2000" b="1" i="0" u="none" strike="noStrike" kern="1200" cap="none" spc="0" normalizeH="0" baseline="0" noProof="0" dirty="0">
                <a:ln>
                  <a:noFill/>
                </a:ln>
                <a:effectLst/>
                <a:uLnTx/>
                <a:uFillTx/>
                <a:latin typeface="Source Sans Pro Light" panose="020B0403030403020204" pitchFamily="34" charset="0"/>
                <a:ea typeface="Source Sans Pro Light" panose="020B0403030403020204" pitchFamily="34" charset="0"/>
                <a:cs typeface="+mn-cs"/>
              </a:rPr>
              <a:t>James McKee</a:t>
            </a:r>
          </a:p>
          <a:p>
            <a:pPr marL="0" marR="0" lvl="0" indent="0" algn="l" defTabSz="914400" rtl="0" eaLnBrk="1" fontAlgn="auto" latinLnBrk="0" hangingPunct="1">
              <a:lnSpc>
                <a:spcPct val="110000"/>
              </a:lnSpc>
              <a:spcBef>
                <a:spcPts val="800"/>
              </a:spcBef>
              <a:spcAft>
                <a:spcPts val="0"/>
              </a:spcAft>
              <a:buClr>
                <a:srgbClr val="FFFFFF"/>
              </a:buClr>
              <a:buSzTx/>
              <a:buNone/>
              <a:tabLst/>
              <a:defRPr/>
            </a:pPr>
            <a:r>
              <a:rPr lang="en-GB" b="1" dirty="0"/>
              <a:t>Digital Strategy Delivery Manager</a:t>
            </a:r>
            <a:endParaRPr kumimoji="0" lang="en-GB" sz="2000" b="1" i="0" u="none" strike="noStrike" kern="1200" cap="none" spc="0" normalizeH="0" baseline="0" noProof="0" dirty="0">
              <a:ln>
                <a:noFill/>
              </a:ln>
              <a:effectLst/>
              <a:uLnTx/>
              <a:uFillTx/>
              <a:latin typeface="Source Sans Pro Light" panose="020B0403030403020204" pitchFamily="34" charset="0"/>
              <a:ea typeface="Source Sans Pro Light" panose="020B0403030403020204" pitchFamily="34" charset="0"/>
              <a:cs typeface="+mn-cs"/>
            </a:endParaRPr>
          </a:p>
          <a:p>
            <a:pPr marL="0" marR="0" lvl="0" indent="0" algn="l" defTabSz="914400" rtl="0" eaLnBrk="1" fontAlgn="auto" latinLnBrk="0" hangingPunct="1">
              <a:lnSpc>
                <a:spcPct val="110000"/>
              </a:lnSpc>
              <a:spcBef>
                <a:spcPts val="800"/>
              </a:spcBef>
              <a:spcAft>
                <a:spcPts val="0"/>
              </a:spcAft>
              <a:buClr>
                <a:srgbClr val="FFFFFF"/>
              </a:buClr>
              <a:buSzTx/>
              <a:buNone/>
              <a:tabLst/>
              <a:defRPr/>
            </a:pPr>
            <a:r>
              <a:rPr kumimoji="0" lang="en-GB" sz="2000" b="1" i="0" u="none" strike="noStrike" kern="1200" cap="none" spc="0" normalizeH="0" baseline="0" noProof="0" dirty="0">
                <a:ln>
                  <a:noFill/>
                </a:ln>
                <a:effectLst/>
                <a:uLnTx/>
                <a:uFillTx/>
                <a:latin typeface="Source Sans Pro Light" panose="020B0403030403020204" pitchFamily="34" charset="0"/>
                <a:ea typeface="Source Sans Pro Light" panose="020B0403030403020204" pitchFamily="34" charset="0"/>
                <a:cs typeface="+mn-cs"/>
              </a:rPr>
              <a:t>Renfrewshire Council</a:t>
            </a:r>
          </a:p>
          <a:p>
            <a:pPr marL="0" marR="0" lvl="0" indent="0" algn="l" defTabSz="914400" rtl="0" eaLnBrk="1" fontAlgn="auto" latinLnBrk="0" hangingPunct="1">
              <a:lnSpc>
                <a:spcPct val="110000"/>
              </a:lnSpc>
              <a:spcBef>
                <a:spcPts val="800"/>
              </a:spcBef>
              <a:spcAft>
                <a:spcPts val="0"/>
              </a:spcAft>
              <a:buClr>
                <a:srgbClr val="FFFFFF"/>
              </a:buClr>
              <a:buSzTx/>
              <a:buNone/>
              <a:tabLst/>
              <a:defRPr/>
            </a:pPr>
            <a:r>
              <a:rPr kumimoji="0" lang="en-GB" sz="2000" b="1" i="0" u="none" strike="noStrike" kern="1200" cap="none" spc="0" normalizeH="0" baseline="0" noProof="0" dirty="0">
                <a:ln>
                  <a:noFill/>
                </a:ln>
                <a:effectLst/>
                <a:uLnTx/>
                <a:uFillTx/>
                <a:latin typeface="Source Sans Pro Light" panose="020B0403030403020204" pitchFamily="34" charset="0"/>
                <a:ea typeface="Source Sans Pro Light" panose="020B0403030403020204" pitchFamily="34" charset="0"/>
                <a:cs typeface="+mn-cs"/>
              </a:rPr>
              <a:t>E: </a:t>
            </a:r>
            <a:r>
              <a:rPr lang="en-GB" b="1" dirty="0">
                <a:hlinkClick r:id="rId4">
                  <a:extLst>
                    <a:ext uri="{A12FA001-AC4F-418D-AE19-62706E023703}">
                      <ahyp:hlinkClr xmlns:ahyp="http://schemas.microsoft.com/office/drawing/2018/hyperlinkcolor" val="tx"/>
                    </a:ext>
                  </a:extLst>
                </a:hlinkClick>
              </a:rPr>
              <a:t>james.mcKee@renfrewshire.gov.uk</a:t>
            </a:r>
            <a:r>
              <a:rPr lang="en-GB" b="1" dirty="0"/>
              <a:t> </a:t>
            </a:r>
            <a:r>
              <a:rPr kumimoji="0" lang="en-GB" sz="2000" b="1" i="0" u="none" strike="noStrike" kern="1200" cap="none" spc="0" normalizeH="0" baseline="0" noProof="0" dirty="0">
                <a:ln>
                  <a:noFill/>
                </a:ln>
                <a:effectLst/>
                <a:uLnTx/>
                <a:uFillTx/>
                <a:latin typeface="Source Sans Pro Light" panose="020B0403030403020204" pitchFamily="34" charset="0"/>
                <a:ea typeface="Source Sans Pro Light" panose="020B0403030403020204" pitchFamily="34" charset="0"/>
                <a:cs typeface="+mn-cs"/>
              </a:rPr>
              <a:t> </a:t>
            </a:r>
          </a:p>
        </p:txBody>
      </p:sp>
      <p:pic>
        <p:nvPicPr>
          <p:cNvPr id="12" name="Picture 11">
            <a:extLst>
              <a:ext uri="{FF2B5EF4-FFF2-40B4-BE49-F238E27FC236}">
                <a16:creationId xmlns:a16="http://schemas.microsoft.com/office/drawing/2014/main" id="{8D42EAC1-9915-F533-4C1B-E7C7C245E646}"/>
              </a:ext>
            </a:extLst>
          </p:cNvPr>
          <p:cNvPicPr>
            <a:picLocks noChangeAspect="1"/>
          </p:cNvPicPr>
          <p:nvPr/>
        </p:nvPicPr>
        <p:blipFill>
          <a:blip r:embed="rId5"/>
          <a:srcRect/>
          <a:stretch/>
        </p:blipFill>
        <p:spPr>
          <a:xfrm>
            <a:off x="7164840" y="1260325"/>
            <a:ext cx="3267074" cy="3267074"/>
          </a:xfrm>
          <a:prstGeom prst="rect">
            <a:avLst/>
          </a:prstGeom>
        </p:spPr>
      </p:pic>
      <p:pic>
        <p:nvPicPr>
          <p:cNvPr id="3" name="Picture 2">
            <a:extLst>
              <a:ext uri="{FF2B5EF4-FFF2-40B4-BE49-F238E27FC236}">
                <a16:creationId xmlns:a16="http://schemas.microsoft.com/office/drawing/2014/main" id="{D536B84F-496F-5671-BB83-03205C6EF05D}"/>
              </a:ext>
            </a:extLst>
          </p:cNvPr>
          <p:cNvPicPr>
            <a:picLocks noChangeAspect="1"/>
          </p:cNvPicPr>
          <p:nvPr/>
        </p:nvPicPr>
        <p:blipFill>
          <a:blip r:embed="rId6"/>
          <a:srcRect/>
          <a:stretch/>
        </p:blipFill>
        <p:spPr>
          <a:xfrm>
            <a:off x="695325" y="1240973"/>
            <a:ext cx="3267074" cy="3267074"/>
          </a:xfrm>
          <a:prstGeom prst="rect">
            <a:avLst/>
          </a:prstGeom>
        </p:spPr>
      </p:pic>
      <p:sp>
        <p:nvSpPr>
          <p:cNvPr id="6" name="TextBox 5">
            <a:hlinkClick r:id="rId7" action="ppaction://hlinksldjump"/>
            <a:extLst>
              <a:ext uri="{FF2B5EF4-FFF2-40B4-BE49-F238E27FC236}">
                <a16:creationId xmlns:a16="http://schemas.microsoft.com/office/drawing/2014/main" id="{2B1A882A-8221-21EE-9C50-24C9A7D32052}"/>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4130527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descr="A red and white sign with white text">
            <a:extLst>
              <a:ext uri="{FF2B5EF4-FFF2-40B4-BE49-F238E27FC236}">
                <a16:creationId xmlns:a16="http://schemas.microsoft.com/office/drawing/2014/main" id="{724253AD-742D-D11F-77CB-5BA2E8806C6C}"/>
              </a:ext>
            </a:extLst>
          </p:cNvPr>
          <p:cNvPicPr>
            <a:picLocks noChangeAspect="1"/>
          </p:cNvPicPr>
          <p:nvPr/>
        </p:nvPicPr>
        <p:blipFill rotWithShape="1">
          <a:blip r:embed="rId5">
            <a:extLst>
              <a:ext uri="{28A0092B-C50C-407E-A947-70E740481C1C}">
                <a14:useLocalDpi xmlns:a14="http://schemas.microsoft.com/office/drawing/2010/main" val="0"/>
              </a:ext>
            </a:extLst>
          </a:blip>
          <a:srcRect t="24641" b="443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0E0AE0E8-2679-B36F-D486-8BD7B9D610CA}"/>
              </a:ext>
            </a:extLst>
          </p:cNvPr>
          <p:cNvSpPr>
            <a:spLocks noGrp="1"/>
          </p:cNvSpPr>
          <p:nvPr>
            <p:ph idx="1"/>
          </p:nvPr>
        </p:nvSpPr>
        <p:spPr>
          <a:xfrm>
            <a:off x="6415314" y="163287"/>
            <a:ext cx="5761447" cy="6694714"/>
          </a:xfrm>
        </p:spPr>
        <p:txBody>
          <a:bodyPr vert="horz" lIns="91440" tIns="45720" rIns="91440" bIns="45720" numCol="1" rtlCol="0">
            <a:normAutofit/>
          </a:bodyPr>
          <a:lstStyle/>
          <a:p>
            <a:pPr lvl="0">
              <a:lnSpc>
                <a:spcPct val="160000"/>
              </a:lnSpc>
              <a:spcBef>
                <a:spcPts val="0"/>
              </a:spcBef>
            </a:pPr>
            <a:r>
              <a:rPr lang="en-US" i="1" dirty="0">
                <a:latin typeface="+mn-lt"/>
                <a:ea typeface="+mn-ea"/>
              </a:rPr>
              <a:t>A great way to meet with around 190 individuals representing 70+ unique local and national organisations covering:</a:t>
            </a:r>
            <a:endParaRPr lang="en-US" dirty="0">
              <a:latin typeface="+mn-lt"/>
              <a:ea typeface="+mn-ea"/>
            </a:endParaRPr>
          </a:p>
          <a:p>
            <a:pPr lvl="1">
              <a:lnSpc>
                <a:spcPct val="160000"/>
              </a:lnSpc>
              <a:spcBef>
                <a:spcPts val="0"/>
              </a:spcBef>
            </a:pPr>
            <a:r>
              <a:rPr lang="en-US" dirty="0">
                <a:latin typeface="+mn-lt"/>
                <a:ea typeface="+mn-ea"/>
              </a:rPr>
              <a:t>Public Sector</a:t>
            </a:r>
          </a:p>
          <a:p>
            <a:pPr lvl="1">
              <a:lnSpc>
                <a:spcPct val="160000"/>
              </a:lnSpc>
              <a:spcBef>
                <a:spcPts val="0"/>
              </a:spcBef>
            </a:pPr>
            <a:r>
              <a:rPr lang="en-US" dirty="0">
                <a:latin typeface="+mn-lt"/>
                <a:ea typeface="+mn-ea"/>
              </a:rPr>
              <a:t>Third, Community, Charity, Voluntary Sector</a:t>
            </a:r>
          </a:p>
          <a:p>
            <a:pPr lvl="1">
              <a:lnSpc>
                <a:spcPct val="160000"/>
              </a:lnSpc>
              <a:spcBef>
                <a:spcPts val="0"/>
              </a:spcBef>
            </a:pPr>
            <a:r>
              <a:rPr lang="en-US" dirty="0">
                <a:latin typeface="+mn-lt"/>
                <a:ea typeface="+mn-ea"/>
              </a:rPr>
              <a:t>Business Sector</a:t>
            </a:r>
          </a:p>
          <a:p>
            <a:pPr lvl="1">
              <a:lnSpc>
                <a:spcPct val="160000"/>
              </a:lnSpc>
              <a:spcBef>
                <a:spcPts val="0"/>
              </a:spcBef>
            </a:pPr>
            <a:r>
              <a:rPr lang="en-US" dirty="0">
                <a:latin typeface="+mn-lt"/>
                <a:ea typeface="+mn-ea"/>
              </a:rPr>
              <a:t>Social Housing Sector</a:t>
            </a:r>
          </a:p>
          <a:p>
            <a:pPr lvl="1">
              <a:lnSpc>
                <a:spcPct val="160000"/>
              </a:lnSpc>
              <a:spcBef>
                <a:spcPts val="0"/>
              </a:spcBef>
            </a:pPr>
            <a:r>
              <a:rPr lang="en-US" dirty="0">
                <a:latin typeface="+mn-lt"/>
                <a:ea typeface="+mn-ea"/>
              </a:rPr>
              <a:t>Academia Sector </a:t>
            </a:r>
          </a:p>
          <a:p>
            <a:pPr lvl="0">
              <a:lnSpc>
                <a:spcPct val="160000"/>
              </a:lnSpc>
              <a:spcBef>
                <a:spcPts val="0"/>
              </a:spcBef>
            </a:pPr>
            <a:r>
              <a:rPr lang="en-US" b="0" dirty="0">
                <a:latin typeface="+mn-lt"/>
                <a:ea typeface="+mn-ea"/>
              </a:rPr>
              <a:t>An opportunity to collaborate, learn and share best practice with the aim of promoting digital inclusion opportunities.</a:t>
            </a:r>
            <a:endParaRPr lang="en-US" dirty="0">
              <a:latin typeface="+mn-lt"/>
              <a:ea typeface="+mn-ea"/>
            </a:endParaRPr>
          </a:p>
        </p:txBody>
      </p:sp>
      <p:pic>
        <p:nvPicPr>
          <p:cNvPr id="51" name="Video 50">
            <a:hlinkClick r:id="" action="ppaction://media"/>
            <a:extLst>
              <a:ext uri="{FF2B5EF4-FFF2-40B4-BE49-F238E27FC236}">
                <a16:creationId xmlns:a16="http://schemas.microsoft.com/office/drawing/2014/main" id="{ADF5B5A9-28F8-5497-D75A-DE46D05477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609581" y="214087"/>
            <a:ext cx="3825551" cy="3825551"/>
          </a:xfrm>
          <a:prstGeom prst="ellipse">
            <a:avLst/>
          </a:prstGeom>
        </p:spPr>
      </p:pic>
      <p:sp>
        <p:nvSpPr>
          <p:cNvPr id="2" name="TextBox 1">
            <a:hlinkClick r:id="rId7" action="ppaction://hlinksldjump"/>
            <a:extLst>
              <a:ext uri="{FF2B5EF4-FFF2-40B4-BE49-F238E27FC236}">
                <a16:creationId xmlns:a16="http://schemas.microsoft.com/office/drawing/2014/main" id="{9C5AFFD4-89CD-C7F4-A21B-12E33720395B}"/>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1459178046"/>
      </p:ext>
    </p:extLst>
  </p:cSld>
  <p:clrMapOvr>
    <a:masterClrMapping/>
  </p:clrMapOvr>
  <mc:AlternateContent xmlns:mc="http://schemas.openxmlformats.org/markup-compatibility/2006" xmlns:p14="http://schemas.microsoft.com/office/powerpoint/2010/main">
    <mc:Choice Requires="p14">
      <p:transition spd="slow" p14:dur="2000" advTm="60465"/>
    </mc:Choice>
    <mc:Fallback xmlns="">
      <p:transition spd="slow" advTm="6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1"/>
                </p:tgtEl>
              </p:cMediaNode>
            </p:video>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EC1B-B66C-CFA8-3D40-2488E4BD430F}"/>
              </a:ext>
            </a:extLst>
          </p:cNvPr>
          <p:cNvSpPr>
            <a:spLocks noGrp="1"/>
          </p:cNvSpPr>
          <p:nvPr>
            <p:ph type="title"/>
          </p:nvPr>
        </p:nvSpPr>
        <p:spPr>
          <a:xfrm>
            <a:off x="325120" y="549275"/>
            <a:ext cx="11866880" cy="896407"/>
          </a:xfrm>
        </p:spPr>
        <p:txBody>
          <a:bodyPr/>
          <a:lstStyle/>
          <a:p>
            <a:r>
              <a:rPr lang="en-GB" b="1" dirty="0"/>
              <a:t>Citizens Voice Forum:</a:t>
            </a:r>
            <a:br>
              <a:rPr lang="en-GB" b="1" dirty="0"/>
            </a:br>
            <a:r>
              <a:rPr lang="en-GB" sz="2400" i="1" dirty="0">
                <a:latin typeface="Arial" panose="020B0604020202020204" pitchFamily="34" charset="0"/>
                <a:cs typeface="Arial" panose="020B0604020202020204" pitchFamily="34" charset="0"/>
              </a:rPr>
              <a:t>co-designing digital inclusion solutions by working with organisations involved in delivering digital inclusion as well as those impacted by digital exclusion</a:t>
            </a:r>
            <a:br>
              <a:rPr lang="en-GB" b="1" u="sng" dirty="0"/>
            </a:br>
            <a:endParaRPr lang="en-GB" dirty="0"/>
          </a:p>
        </p:txBody>
      </p:sp>
      <p:sp>
        <p:nvSpPr>
          <p:cNvPr id="3" name="Content Placeholder 2">
            <a:extLst>
              <a:ext uri="{FF2B5EF4-FFF2-40B4-BE49-F238E27FC236}">
                <a16:creationId xmlns:a16="http://schemas.microsoft.com/office/drawing/2014/main" id="{D3044B58-3BC9-EE17-BE0D-7B3A49E02F28}"/>
              </a:ext>
            </a:extLst>
          </p:cNvPr>
          <p:cNvSpPr>
            <a:spLocks noGrp="1"/>
          </p:cNvSpPr>
          <p:nvPr>
            <p:ph idx="1"/>
          </p:nvPr>
        </p:nvSpPr>
        <p:spPr>
          <a:xfrm>
            <a:off x="338190" y="1850570"/>
            <a:ext cx="6923973" cy="3784917"/>
          </a:xfrm>
        </p:spPr>
        <p:txBody>
          <a:bodyPr numCol="3"/>
          <a:lstStyle/>
          <a:p>
            <a:pPr marL="0" indent="0">
              <a:buNone/>
            </a:pPr>
            <a:r>
              <a:rPr lang="en-GB" b="1" dirty="0">
                <a:latin typeface="Source Sans Pro Black" panose="020B0803030403020204" pitchFamily="34" charset="0"/>
                <a:ea typeface="Source Sans Pro Black" panose="020B0803030403020204" pitchFamily="34" charset="0"/>
              </a:rPr>
              <a:t>Digital Champions Programme (Renfrewshire Libraries – ONEREN)</a:t>
            </a:r>
          </a:p>
          <a:p>
            <a:r>
              <a:rPr lang="en-GB" dirty="0"/>
              <a:t>2-year funding secured (2023)</a:t>
            </a:r>
          </a:p>
          <a:p>
            <a:r>
              <a:rPr lang="en-GB" dirty="0"/>
              <a:t>Supported </a:t>
            </a:r>
            <a:r>
              <a:rPr lang="en-GB" b="1" u="sng" dirty="0">
                <a:latin typeface="Source Sans Pro Black" panose="020B0803030403020204" pitchFamily="34" charset="0"/>
                <a:ea typeface="Source Sans Pro Black" panose="020B0803030403020204" pitchFamily="34" charset="0"/>
              </a:rPr>
              <a:t>over 800 </a:t>
            </a:r>
            <a:r>
              <a:rPr lang="en-GB" dirty="0"/>
              <a:t>learners across </a:t>
            </a:r>
            <a:r>
              <a:rPr lang="en-GB" b="1" u="sng" dirty="0">
                <a:latin typeface="Source Sans Pro Black" panose="020B0803030403020204" pitchFamily="34" charset="0"/>
                <a:ea typeface="Source Sans Pro Black" panose="020B0803030403020204" pitchFamily="34" charset="0"/>
              </a:rPr>
              <a:t>6</a:t>
            </a:r>
            <a:r>
              <a:rPr lang="en-GB" dirty="0"/>
              <a:t> libraries</a:t>
            </a:r>
          </a:p>
          <a:p>
            <a:r>
              <a:rPr lang="en-GB" dirty="0"/>
              <a:t>Issued </a:t>
            </a:r>
            <a:r>
              <a:rPr lang="en-GB" b="1" u="sng" dirty="0">
                <a:latin typeface="Source Sans Pro Black" panose="020B0803030403020204" pitchFamily="34" charset="0"/>
                <a:ea typeface="Source Sans Pro Black" panose="020B0803030403020204" pitchFamily="34" charset="0"/>
              </a:rPr>
              <a:t>over 160 </a:t>
            </a:r>
            <a:r>
              <a:rPr lang="en-GB" dirty="0"/>
              <a:t>preloaded data sims</a:t>
            </a:r>
          </a:p>
          <a:p>
            <a:r>
              <a:rPr lang="en-GB" dirty="0"/>
              <a:t>Built a team of dedicated Digital Champion volunteers Delivered </a:t>
            </a:r>
            <a:r>
              <a:rPr lang="en-GB" b="1" u="sng" dirty="0">
                <a:latin typeface="Source Sans Pro Black" panose="020B0803030403020204" pitchFamily="34" charset="0"/>
                <a:ea typeface="Source Sans Pro Black" panose="020B0803030403020204" pitchFamily="34" charset="0"/>
              </a:rPr>
              <a:t>over 1,150</a:t>
            </a:r>
            <a:r>
              <a:rPr lang="en-GB" dirty="0"/>
              <a:t> vol. hours.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b="1" dirty="0"/>
          </a:p>
          <a:p>
            <a:pPr marL="0" indent="0">
              <a:buNone/>
            </a:pPr>
            <a:endParaRPr lang="en-GB" b="1" dirty="0"/>
          </a:p>
          <a:p>
            <a:pPr marL="457200" lvl="1" indent="0">
              <a:buNone/>
            </a:pPr>
            <a:endParaRPr lang="en-GB" dirty="0"/>
          </a:p>
        </p:txBody>
      </p:sp>
      <p:pic>
        <p:nvPicPr>
          <p:cNvPr id="25" name="Video 24">
            <a:hlinkClick r:id="" action="ppaction://media"/>
            <a:extLst>
              <a:ext uri="{FF2B5EF4-FFF2-40B4-BE49-F238E27FC236}">
                <a16:creationId xmlns:a16="http://schemas.microsoft.com/office/drawing/2014/main" id="{FC756162-2B3C-C8EA-204B-26E8FA0F42A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473820" y="1953284"/>
            <a:ext cx="3825551" cy="3825551"/>
          </a:xfrm>
          <a:prstGeom prst="ellipse">
            <a:avLst/>
          </a:prstGeom>
        </p:spPr>
      </p:pic>
      <p:sp>
        <p:nvSpPr>
          <p:cNvPr id="4" name="TextBox 3">
            <a:hlinkClick r:id="rId7" action="ppaction://hlinksldjump"/>
            <a:extLst>
              <a:ext uri="{FF2B5EF4-FFF2-40B4-BE49-F238E27FC236}">
                <a16:creationId xmlns:a16="http://schemas.microsoft.com/office/drawing/2014/main" id="{784D9FB3-BF72-6461-BA35-129651C31731}"/>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custDataLst>
      <p:tags r:id="rId1"/>
    </p:custDataLst>
    <p:extLst>
      <p:ext uri="{BB962C8B-B14F-4D97-AF65-F5344CB8AC3E}">
        <p14:creationId xmlns:p14="http://schemas.microsoft.com/office/powerpoint/2010/main" val="3268109262"/>
      </p:ext>
    </p:extLst>
  </p:cSld>
  <p:clrMapOvr>
    <a:masterClrMapping/>
  </p:clrMapOvr>
  <mc:AlternateContent xmlns:mc="http://schemas.openxmlformats.org/markup-compatibility/2006" xmlns:p14="http://schemas.microsoft.com/office/powerpoint/2010/main">
    <mc:Choice Requires="p14">
      <p:transition spd="slow" p14:dur="2000" advTm="103807"/>
    </mc:Choice>
    <mc:Fallback xmlns="">
      <p:transition spd="slow" advTm="10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5"/>
                </p:tgtEl>
              </p:cMediaNode>
            </p:video>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white advertisement&#10;&#10;Description automatically generated">
            <a:extLst>
              <a:ext uri="{FF2B5EF4-FFF2-40B4-BE49-F238E27FC236}">
                <a16:creationId xmlns:a16="http://schemas.microsoft.com/office/drawing/2014/main" id="{FD928EB6-89E5-B12D-5AAE-3B8DD76B24AF}"/>
              </a:ext>
            </a:extLst>
          </p:cNvPr>
          <p:cNvPicPr>
            <a:picLocks noChangeAspect="1"/>
          </p:cNvPicPr>
          <p:nvPr/>
        </p:nvPicPr>
        <p:blipFill>
          <a:blip r:embed="rId5"/>
          <a:stretch>
            <a:fillRect/>
          </a:stretch>
        </p:blipFill>
        <p:spPr>
          <a:xfrm>
            <a:off x="4567113" y="2875636"/>
            <a:ext cx="2405854" cy="339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138EEC1B-B66C-CFA8-3D40-2488E4BD430F}"/>
              </a:ext>
            </a:extLst>
          </p:cNvPr>
          <p:cNvSpPr>
            <a:spLocks noGrp="1"/>
          </p:cNvSpPr>
          <p:nvPr>
            <p:ph type="title"/>
          </p:nvPr>
        </p:nvSpPr>
        <p:spPr>
          <a:xfrm>
            <a:off x="325120" y="294557"/>
            <a:ext cx="11866880" cy="1086374"/>
          </a:xfrm>
        </p:spPr>
        <p:txBody>
          <a:bodyPr/>
          <a:lstStyle/>
          <a:p>
            <a:r>
              <a:rPr lang="en-GB" b="1" dirty="0"/>
              <a:t>Citizens Voice Forum:</a:t>
            </a:r>
            <a:br>
              <a:rPr lang="en-GB" b="1" dirty="0"/>
            </a:br>
            <a:r>
              <a:rPr lang="en-GB" sz="2400" i="1" dirty="0">
                <a:latin typeface="Arial" panose="020B0604020202020204" pitchFamily="34" charset="0"/>
                <a:cs typeface="Arial" panose="020B0604020202020204" pitchFamily="34" charset="0"/>
              </a:rPr>
              <a:t>co-designing digital inclusion solutions by working with organisations involved in delivering digital inclusion as well as those impacted by digital exclusion</a:t>
            </a:r>
            <a:br>
              <a:rPr lang="en-GB" b="1" u="sng" dirty="0"/>
            </a:br>
            <a:endParaRPr lang="en-GB" dirty="0"/>
          </a:p>
        </p:txBody>
      </p:sp>
      <p:sp>
        <p:nvSpPr>
          <p:cNvPr id="3" name="Content Placeholder 2">
            <a:extLst>
              <a:ext uri="{FF2B5EF4-FFF2-40B4-BE49-F238E27FC236}">
                <a16:creationId xmlns:a16="http://schemas.microsoft.com/office/drawing/2014/main" id="{D3044B58-3BC9-EE17-BE0D-7B3A49E02F28}"/>
              </a:ext>
            </a:extLst>
          </p:cNvPr>
          <p:cNvSpPr>
            <a:spLocks noGrp="1"/>
          </p:cNvSpPr>
          <p:nvPr>
            <p:ph idx="1"/>
          </p:nvPr>
        </p:nvSpPr>
        <p:spPr>
          <a:xfrm>
            <a:off x="408373" y="1598643"/>
            <a:ext cx="11088302" cy="4458155"/>
          </a:xfrm>
        </p:spPr>
        <p:txBody>
          <a:bodyPr numCol="3"/>
          <a:lstStyle/>
          <a:p>
            <a:pPr marL="0" indent="0">
              <a:buNone/>
            </a:pPr>
            <a:r>
              <a:rPr lang="en-GB" b="1" dirty="0" err="1">
                <a:latin typeface="Source Sans Pro Black" panose="020B0803030403020204" pitchFamily="34" charset="0"/>
                <a:ea typeface="Source Sans Pro Black" panose="020B0803030403020204" pitchFamily="34" charset="0"/>
              </a:rPr>
              <a:t>Digizones</a:t>
            </a:r>
            <a:endParaRPr lang="en-GB" b="1" dirty="0">
              <a:latin typeface="Source Sans Pro Black" panose="020B0803030403020204" pitchFamily="34" charset="0"/>
              <a:ea typeface="Source Sans Pro Black" panose="020B0803030403020204" pitchFamily="34" charset="0"/>
            </a:endParaRPr>
          </a:p>
          <a:p>
            <a:r>
              <a:rPr lang="en-GB" dirty="0"/>
              <a:t>Connect, Learn, Explore</a:t>
            </a:r>
          </a:p>
          <a:p>
            <a:r>
              <a:rPr lang="en-GB" dirty="0"/>
              <a:t>21 </a:t>
            </a:r>
            <a:r>
              <a:rPr lang="en-GB" dirty="0" err="1"/>
              <a:t>DigiZones</a:t>
            </a:r>
            <a:r>
              <a:rPr lang="en-GB" dirty="0"/>
              <a:t> and Mobile DigiZone launched across Renfrewshire</a:t>
            </a:r>
          </a:p>
          <a:p>
            <a:endParaRPr lang="en-GB" dirty="0"/>
          </a:p>
          <a:p>
            <a:endParaRPr lang="en-GB" dirty="0"/>
          </a:p>
          <a:p>
            <a:endParaRPr lang="en-GB" dirty="0"/>
          </a:p>
          <a:p>
            <a:pPr marL="0" indent="0">
              <a:buNone/>
            </a:pPr>
            <a:endParaRPr lang="en-GB" b="1" dirty="0"/>
          </a:p>
          <a:p>
            <a:pPr marL="0" indent="0">
              <a:buNone/>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latin typeface="Source Sans Pro Black" panose="020B0803030403020204" pitchFamily="34" charset="0"/>
              <a:ea typeface="Source Sans Pro Black" panose="020B08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latin typeface="Source Sans Pro Black" panose="020B0803030403020204" pitchFamily="34" charset="0"/>
                <a:ea typeface="Source Sans Pro Black" panose="020B0803030403020204" pitchFamily="34" charset="0"/>
              </a:rPr>
              <a:t>Community-Led Secure Device Recycling Initiative</a:t>
            </a:r>
          </a:p>
          <a:p>
            <a:r>
              <a:rPr lang="en-GB" dirty="0"/>
              <a:t>Renfrewshire Recycle IT</a:t>
            </a:r>
          </a:p>
          <a:p>
            <a:pPr marL="0" indent="0">
              <a:buNone/>
            </a:pPr>
            <a:endParaRPr lang="en-GB" dirty="0"/>
          </a:p>
          <a:p>
            <a:pPr marL="457200" lvl="1" indent="0">
              <a:buNone/>
            </a:pPr>
            <a:endParaRPr lang="en-GB" dirty="0"/>
          </a:p>
        </p:txBody>
      </p:sp>
      <p:graphicFrame>
        <p:nvGraphicFramePr>
          <p:cNvPr id="4" name="Table 3">
            <a:extLst>
              <a:ext uri="{FF2B5EF4-FFF2-40B4-BE49-F238E27FC236}">
                <a16:creationId xmlns:a16="http://schemas.microsoft.com/office/drawing/2014/main" id="{D1F3E8F0-C1D3-2646-5FEB-231E850C4DA9}"/>
              </a:ext>
            </a:extLst>
          </p:cNvPr>
          <p:cNvGraphicFramePr>
            <a:graphicFrameLocks noGrp="1"/>
          </p:cNvGraphicFramePr>
          <p:nvPr>
            <p:extLst>
              <p:ext uri="{D42A27DB-BD31-4B8C-83A1-F6EECF244321}">
                <p14:modId xmlns:p14="http://schemas.microsoft.com/office/powerpoint/2010/main" val="1750478918"/>
              </p:ext>
            </p:extLst>
          </p:nvPr>
        </p:nvGraphicFramePr>
        <p:xfrm>
          <a:off x="325120" y="3683710"/>
          <a:ext cx="3567290" cy="2590800"/>
        </p:xfrm>
        <a:graphic>
          <a:graphicData uri="http://schemas.openxmlformats.org/drawingml/2006/table">
            <a:tbl>
              <a:tblPr firstRow="1" bandRow="1">
                <a:tableStyleId>{5C22544A-7EE6-4342-B048-85BDC9FD1C3A}</a:tableStyleId>
              </a:tblPr>
              <a:tblGrid>
                <a:gridCol w="1783645">
                  <a:extLst>
                    <a:ext uri="{9D8B030D-6E8A-4147-A177-3AD203B41FA5}">
                      <a16:colId xmlns:a16="http://schemas.microsoft.com/office/drawing/2014/main" val="1915439357"/>
                    </a:ext>
                  </a:extLst>
                </a:gridCol>
                <a:gridCol w="1783645">
                  <a:extLst>
                    <a:ext uri="{9D8B030D-6E8A-4147-A177-3AD203B41FA5}">
                      <a16:colId xmlns:a16="http://schemas.microsoft.com/office/drawing/2014/main" val="3842381334"/>
                    </a:ext>
                  </a:extLst>
                </a:gridCol>
              </a:tblGrid>
              <a:tr h="12954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a:stretch>
                    </a:blip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a:stretch>
                    </a:blipFill>
                  </a:tcPr>
                </a:tc>
                <a:extLst>
                  <a:ext uri="{0D108BD9-81ED-4DB2-BD59-A6C34878D82A}">
                    <a16:rowId xmlns:a16="http://schemas.microsoft.com/office/drawing/2014/main" val="2897700442"/>
                  </a:ext>
                </a:extLst>
              </a:tr>
              <a:tr h="12954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a:stretch>
                    </a:blip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a:stretch>
                    </a:blipFill>
                  </a:tcPr>
                </a:tc>
                <a:extLst>
                  <a:ext uri="{0D108BD9-81ED-4DB2-BD59-A6C34878D82A}">
                    <a16:rowId xmlns:a16="http://schemas.microsoft.com/office/drawing/2014/main" val="2856244341"/>
                  </a:ext>
                </a:extLst>
              </a:tr>
            </a:tbl>
          </a:graphicData>
        </a:graphic>
      </p:graphicFrame>
      <p:pic>
        <p:nvPicPr>
          <p:cNvPr id="5" name="Video 4">
            <a:hlinkClick r:id="" action="ppaction://media"/>
            <a:extLst>
              <a:ext uri="{FF2B5EF4-FFF2-40B4-BE49-F238E27FC236}">
                <a16:creationId xmlns:a16="http://schemas.microsoft.com/office/drawing/2014/main" id="{458B89AB-D95F-3919-4E51-A249B6C145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7473820" y="1953284"/>
            <a:ext cx="3825551" cy="3825551"/>
          </a:xfrm>
          <a:prstGeom prst="ellipse">
            <a:avLst/>
          </a:prstGeom>
        </p:spPr>
      </p:pic>
      <p:sp>
        <p:nvSpPr>
          <p:cNvPr id="6" name="TextBox 5">
            <a:hlinkClick r:id="rId11" action="ppaction://hlinksldjump"/>
            <a:extLst>
              <a:ext uri="{FF2B5EF4-FFF2-40B4-BE49-F238E27FC236}">
                <a16:creationId xmlns:a16="http://schemas.microsoft.com/office/drawing/2014/main" id="{B27B2A1B-F4B1-9557-EF17-ED82D00A0C0E}"/>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512943021"/>
      </p:ext>
    </p:extLst>
  </p:cSld>
  <p:clrMapOvr>
    <a:masterClrMapping/>
  </p:clrMapOvr>
  <mc:AlternateContent xmlns:mc="http://schemas.openxmlformats.org/markup-compatibility/2006" xmlns:p14="http://schemas.microsoft.com/office/powerpoint/2010/main">
    <mc:Choice Requires="p14">
      <p:transition spd="slow" p14:dur="2000" advTm="72795"/>
    </mc:Choice>
    <mc:Fallback xmlns="">
      <p:transition spd="slow" advTm="7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9591E2D-8940-3E49-04EA-358C623F4F02}"/>
              </a:ext>
            </a:extLst>
          </p:cNvPr>
          <p:cNvSpPr>
            <a:spLocks noGrp="1"/>
          </p:cNvSpPr>
          <p:nvPr>
            <p:ph type="subTitle" idx="1"/>
          </p:nvPr>
        </p:nvSpPr>
        <p:spPr/>
        <p:txBody>
          <a:bodyPr/>
          <a:lstStyle/>
          <a:p>
            <a:endParaRPr lang="en-GB"/>
          </a:p>
        </p:txBody>
      </p:sp>
      <p:sp>
        <p:nvSpPr>
          <p:cNvPr id="4" name="Title 3">
            <a:extLst>
              <a:ext uri="{FF2B5EF4-FFF2-40B4-BE49-F238E27FC236}">
                <a16:creationId xmlns:a16="http://schemas.microsoft.com/office/drawing/2014/main" id="{5EE3FC53-AA5D-940A-885B-8A0607E8626C}"/>
              </a:ext>
            </a:extLst>
          </p:cNvPr>
          <p:cNvSpPr>
            <a:spLocks noGrp="1"/>
          </p:cNvSpPr>
          <p:nvPr>
            <p:ph type="ctrTitle"/>
          </p:nvPr>
        </p:nvSpPr>
        <p:spPr/>
        <p:txBody>
          <a:bodyPr/>
          <a:lstStyle/>
          <a:p>
            <a:r>
              <a:rPr lang="en-GB" dirty="0"/>
              <a:t>Enabling Digital Inclusion</a:t>
            </a:r>
          </a:p>
        </p:txBody>
      </p:sp>
      <p:sp>
        <p:nvSpPr>
          <p:cNvPr id="6" name="Text Placeholder 5">
            <a:extLst>
              <a:ext uri="{FF2B5EF4-FFF2-40B4-BE49-F238E27FC236}">
                <a16:creationId xmlns:a16="http://schemas.microsoft.com/office/drawing/2014/main" id="{3F4F0D3E-A43D-F0F4-10DA-7DB36E82D12F}"/>
              </a:ext>
            </a:extLst>
          </p:cNvPr>
          <p:cNvSpPr>
            <a:spLocks noGrp="1"/>
          </p:cNvSpPr>
          <p:nvPr>
            <p:ph type="body" sz="quarter" idx="10"/>
          </p:nvPr>
        </p:nvSpPr>
        <p:spPr/>
        <p:txBody>
          <a:bodyPr/>
          <a:lstStyle/>
          <a:p>
            <a:endParaRPr lang="en-GB" dirty="0"/>
          </a:p>
        </p:txBody>
      </p:sp>
      <p:sp>
        <p:nvSpPr>
          <p:cNvPr id="2" name="TextBox 1">
            <a:hlinkClick r:id="rId3" action="ppaction://hlinksldjump"/>
            <a:extLst>
              <a:ext uri="{FF2B5EF4-FFF2-40B4-BE49-F238E27FC236}">
                <a16:creationId xmlns:a16="http://schemas.microsoft.com/office/drawing/2014/main" id="{0CD29E8E-BCBB-6FB9-8766-449147939AAB}"/>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801499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61A1D-E69F-9B28-A422-E2FD67305609}"/>
              </a:ext>
            </a:extLst>
          </p:cNvPr>
          <p:cNvPicPr>
            <a:picLocks noChangeAspect="1"/>
          </p:cNvPicPr>
          <p:nvPr/>
        </p:nvPicPr>
        <p:blipFill>
          <a:blip r:embed="rId3"/>
          <a:stretch>
            <a:fillRect/>
          </a:stretch>
        </p:blipFill>
        <p:spPr>
          <a:xfrm>
            <a:off x="8591108" y="0"/>
            <a:ext cx="3600892" cy="1280160"/>
          </a:xfrm>
          <a:prstGeom prst="rect">
            <a:avLst/>
          </a:prstGeom>
        </p:spPr>
      </p:pic>
      <p:sp>
        <p:nvSpPr>
          <p:cNvPr id="2" name="Title 1">
            <a:extLst>
              <a:ext uri="{FF2B5EF4-FFF2-40B4-BE49-F238E27FC236}">
                <a16:creationId xmlns:a16="http://schemas.microsoft.com/office/drawing/2014/main" id="{1A7AB7CF-8B52-74B9-568E-A6DB6ABFDE52}"/>
              </a:ext>
            </a:extLst>
          </p:cNvPr>
          <p:cNvSpPr>
            <a:spLocks noGrp="1"/>
          </p:cNvSpPr>
          <p:nvPr>
            <p:ph type="title"/>
          </p:nvPr>
        </p:nvSpPr>
        <p:spPr>
          <a:xfrm>
            <a:off x="174172" y="269359"/>
            <a:ext cx="11322503" cy="1176324"/>
          </a:xfrm>
        </p:spPr>
        <p:txBody>
          <a:bodyPr/>
          <a:lstStyle/>
          <a:p>
            <a:r>
              <a:rPr lang="en-GB" dirty="0"/>
              <a:t>Keeping People Safe, Confident and Protected Online</a:t>
            </a:r>
            <a:br>
              <a:rPr lang="en-GB" dirty="0"/>
            </a:br>
            <a:br>
              <a:rPr lang="en-GB" dirty="0"/>
            </a:br>
            <a:r>
              <a:rPr lang="en-GB" dirty="0"/>
              <a:t>RenSafeOnline</a:t>
            </a:r>
          </a:p>
        </p:txBody>
      </p:sp>
      <p:sp>
        <p:nvSpPr>
          <p:cNvPr id="3" name="Content Placeholder 2">
            <a:extLst>
              <a:ext uri="{FF2B5EF4-FFF2-40B4-BE49-F238E27FC236}">
                <a16:creationId xmlns:a16="http://schemas.microsoft.com/office/drawing/2014/main" id="{E98073CD-F331-F994-A9BF-2971489F1ACB}"/>
              </a:ext>
            </a:extLst>
          </p:cNvPr>
          <p:cNvSpPr>
            <a:spLocks noGrp="1"/>
          </p:cNvSpPr>
          <p:nvPr>
            <p:ph idx="1"/>
          </p:nvPr>
        </p:nvSpPr>
        <p:spPr>
          <a:xfrm>
            <a:off x="174172" y="1445682"/>
            <a:ext cx="12017828" cy="5035128"/>
          </a:xfrm>
        </p:spPr>
        <p:txBody>
          <a:bodyPr numCol="3">
            <a:normAutofit/>
          </a:bodyPr>
          <a:lstStyle/>
          <a:p>
            <a:pPr marL="0" indent="0">
              <a:buNone/>
            </a:pPr>
            <a:r>
              <a:rPr lang="en-GB" b="1" u="sng" dirty="0"/>
              <a:t>PRIMARY MISSION</a:t>
            </a:r>
          </a:p>
          <a:p>
            <a:pPr>
              <a:spcBef>
                <a:spcPts val="400"/>
              </a:spcBef>
            </a:pPr>
            <a:r>
              <a:rPr lang="en-GB" dirty="0"/>
              <a:t>“To support Renfrewshire Council's aspirations by taking a hyperlocal and place-based approach using byte-sized messaging"</a:t>
            </a:r>
          </a:p>
          <a:p>
            <a:pPr>
              <a:spcBef>
                <a:spcPts val="400"/>
              </a:spcBef>
            </a:pPr>
            <a:r>
              <a:rPr lang="en-GB" dirty="0"/>
              <a:t>Established 2019 in partnership with Get Safe Online</a:t>
            </a:r>
          </a:p>
          <a:p>
            <a:pPr>
              <a:spcBef>
                <a:spcPts val="400"/>
              </a:spcBef>
            </a:pPr>
            <a:r>
              <a:rPr lang="en-GB" dirty="0"/>
              <a:t>Initially to deliver online safety training for community based mental health employees</a:t>
            </a:r>
          </a:p>
          <a:p>
            <a:r>
              <a:rPr lang="en-GB" dirty="0"/>
              <a:t>Available to anyone living, learning or working in </a:t>
            </a:r>
            <a:r>
              <a:rPr lang="en-GB" dirty="0">
                <a:solidFill>
                  <a:schemeClr val="bg1"/>
                </a:solidFill>
              </a:rPr>
              <a:t>Renfrewshire</a:t>
            </a:r>
          </a:p>
          <a:p>
            <a:pPr marL="0" indent="0">
              <a:buNone/>
            </a:pPr>
            <a:r>
              <a:rPr lang="en-GB" b="1" u="sng" dirty="0"/>
              <a:t>BENEFITS</a:t>
            </a:r>
          </a:p>
          <a:p>
            <a:r>
              <a:rPr lang="en-GB" dirty="0"/>
              <a:t>Builds confidence, capacity &amp; resilience</a:t>
            </a:r>
          </a:p>
          <a:p>
            <a:r>
              <a:rPr lang="en-GB" dirty="0"/>
              <a:t>Greater awareness of online scams and harms</a:t>
            </a:r>
          </a:p>
          <a:p>
            <a:r>
              <a:rPr lang="en-GB" dirty="0"/>
              <a:t>Understand the importance of various layers to protect people</a:t>
            </a:r>
          </a:p>
          <a:p>
            <a:r>
              <a:rPr lang="en-GB" dirty="0"/>
              <a:t>Enables Ambassadors to have sensitive, caring and empathetic conversations with victims or potential victims of online harm</a:t>
            </a:r>
          </a:p>
          <a:p>
            <a:pPr marL="0" indent="0">
              <a:buNone/>
            </a:pPr>
            <a:endParaRPr lang="en-GB" b="1" u="sng" dirty="0"/>
          </a:p>
          <a:p>
            <a:pPr marL="0" indent="0">
              <a:buNone/>
            </a:pPr>
            <a:endParaRPr lang="en-GB" b="1" u="sng" dirty="0"/>
          </a:p>
          <a:p>
            <a:pPr marL="0" indent="0">
              <a:buNone/>
            </a:pPr>
            <a:r>
              <a:rPr lang="en-GB" b="1" u="sng" dirty="0"/>
              <a:t>ACHIEVEMENTS</a:t>
            </a:r>
          </a:p>
          <a:p>
            <a:r>
              <a:rPr lang="en-GB" dirty="0"/>
              <a:t>Over 160 Online Safety Ambassadors</a:t>
            </a:r>
          </a:p>
          <a:p>
            <a:r>
              <a:rPr lang="en-GB" dirty="0"/>
              <a:t>Monthly focussed campaigns</a:t>
            </a:r>
          </a:p>
          <a:p>
            <a:r>
              <a:rPr lang="en-GB" dirty="0"/>
              <a:t>Prevention / success stories</a:t>
            </a:r>
          </a:p>
          <a:p>
            <a:r>
              <a:rPr lang="en-GB" dirty="0"/>
              <a:t>Cyber Escape Room…</a:t>
            </a:r>
          </a:p>
        </p:txBody>
      </p:sp>
      <p:pic>
        <p:nvPicPr>
          <p:cNvPr id="4" name="Picture 2" descr="A large building with a sign in front of it&#10;&#10;Description automatically generated">
            <a:extLst>
              <a:ext uri="{FF2B5EF4-FFF2-40B4-BE49-F238E27FC236}">
                <a16:creationId xmlns:a16="http://schemas.microsoft.com/office/drawing/2014/main" id="{33095739-50F3-6DD0-76FA-4208F00A7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36"/>
          <a:stretch/>
        </p:blipFill>
        <p:spPr bwMode="auto">
          <a:xfrm>
            <a:off x="7968606" y="3914641"/>
            <a:ext cx="4223394" cy="2995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5" action="ppaction://hlinksldjump"/>
            <a:extLst>
              <a:ext uri="{FF2B5EF4-FFF2-40B4-BE49-F238E27FC236}">
                <a16:creationId xmlns:a16="http://schemas.microsoft.com/office/drawing/2014/main" id="{9C31D332-3F56-CBA8-0C36-406842EF7108}"/>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343411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9FF27A-1DFB-B590-8C59-B4DC34604CB3}"/>
              </a:ext>
            </a:extLst>
          </p:cNvPr>
          <p:cNvSpPr>
            <a:spLocks noGrp="1"/>
          </p:cNvSpPr>
          <p:nvPr>
            <p:ph type="ctrTitle"/>
          </p:nvPr>
        </p:nvSpPr>
        <p:spPr/>
        <p:txBody>
          <a:bodyPr/>
          <a:lstStyle/>
          <a:p>
            <a:r>
              <a:rPr lang="en-GB" dirty="0"/>
              <a:t>QUESTION?</a:t>
            </a:r>
          </a:p>
        </p:txBody>
      </p:sp>
      <p:sp>
        <p:nvSpPr>
          <p:cNvPr id="8" name="Text Placeholder 7">
            <a:extLst>
              <a:ext uri="{FF2B5EF4-FFF2-40B4-BE49-F238E27FC236}">
                <a16:creationId xmlns:a16="http://schemas.microsoft.com/office/drawing/2014/main" id="{6E5E4800-FD2B-E9A1-ED3E-E84F258BA3A4}"/>
              </a:ext>
            </a:extLst>
          </p:cNvPr>
          <p:cNvSpPr>
            <a:spLocks noGrp="1"/>
          </p:cNvSpPr>
          <p:nvPr>
            <p:ph type="body" sz="quarter" idx="10"/>
          </p:nvPr>
        </p:nvSpPr>
        <p:spPr/>
        <p:txBody>
          <a:bodyPr/>
          <a:lstStyle/>
          <a:p>
            <a:r>
              <a:rPr lang="en-GB" b="1" dirty="0"/>
              <a:t>Where do people go to learn new or develop their Digital Skills?</a:t>
            </a:r>
          </a:p>
        </p:txBody>
      </p:sp>
      <p:sp>
        <p:nvSpPr>
          <p:cNvPr id="2" name="TextBox 1">
            <a:hlinkClick r:id="rId2" action="ppaction://hlinksldjump"/>
            <a:extLst>
              <a:ext uri="{FF2B5EF4-FFF2-40B4-BE49-F238E27FC236}">
                <a16:creationId xmlns:a16="http://schemas.microsoft.com/office/drawing/2014/main" id="{50A06A87-F316-549E-7E94-53DC461954E8}"/>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4274713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4FB15-4B40-F834-B03C-7079C58534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11CCB3-28EB-62D2-FB93-103EF47C20C3}"/>
              </a:ext>
            </a:extLst>
          </p:cNvPr>
          <p:cNvSpPr>
            <a:spLocks noGrp="1"/>
          </p:cNvSpPr>
          <p:nvPr>
            <p:ph type="title"/>
          </p:nvPr>
        </p:nvSpPr>
        <p:spPr/>
        <p:txBody>
          <a:bodyPr/>
          <a:lstStyle/>
          <a:p>
            <a:r>
              <a:rPr lang="en-GB" dirty="0"/>
              <a:t>Building Confidence, Capacity and Capability through Digital Skills</a:t>
            </a:r>
          </a:p>
        </p:txBody>
      </p:sp>
      <p:sp>
        <p:nvSpPr>
          <p:cNvPr id="6" name="Content Placeholder 5">
            <a:extLst>
              <a:ext uri="{FF2B5EF4-FFF2-40B4-BE49-F238E27FC236}">
                <a16:creationId xmlns:a16="http://schemas.microsoft.com/office/drawing/2014/main" id="{70DCBB41-CD7E-4E80-00D8-32C857EA791B}"/>
              </a:ext>
            </a:extLst>
          </p:cNvPr>
          <p:cNvSpPr>
            <a:spLocks noGrp="1"/>
          </p:cNvSpPr>
          <p:nvPr>
            <p:ph idx="1"/>
          </p:nvPr>
        </p:nvSpPr>
        <p:spPr>
          <a:xfrm>
            <a:off x="695325" y="2008414"/>
            <a:ext cx="5084989" cy="4028244"/>
          </a:xfrm>
          <a:ln>
            <a:solidFill>
              <a:schemeClr val="tx2"/>
            </a:solidFill>
          </a:ln>
        </p:spPr>
        <p:txBody>
          <a:bodyPr>
            <a:normAutofit fontScale="92500" lnSpcReduction="20000"/>
          </a:bodyPr>
          <a:lstStyle/>
          <a:p>
            <a:r>
              <a:rPr lang="en-GB" dirty="0">
                <a:hlinkClick r:id="rId3"/>
              </a:rPr>
              <a:t>Digital Champions Programme (ONEREN)</a:t>
            </a:r>
            <a:endParaRPr lang="en-GB" dirty="0"/>
          </a:p>
          <a:p>
            <a:r>
              <a:rPr lang="en-GB" dirty="0"/>
              <a:t>Digital Champions Network (Niche Academy)</a:t>
            </a:r>
          </a:p>
          <a:p>
            <a:r>
              <a:rPr lang="en-GB" dirty="0">
                <a:hlinkClick r:id="rId4"/>
              </a:rPr>
              <a:t>DigiZones</a:t>
            </a:r>
            <a:endParaRPr lang="en-GB" dirty="0"/>
          </a:p>
          <a:p>
            <a:r>
              <a:rPr lang="en-GB" dirty="0">
                <a:hlinkClick r:id="rId5"/>
              </a:rPr>
              <a:t>Digital College (Invest in Renfrewshire)</a:t>
            </a:r>
            <a:endParaRPr lang="en-GB" dirty="0"/>
          </a:p>
          <a:p>
            <a:r>
              <a:rPr lang="en-GB" dirty="0">
                <a:hlinkClick r:id="rId6"/>
              </a:rPr>
              <a:t>RenSafeOnline</a:t>
            </a:r>
            <a:endParaRPr lang="en-GB" dirty="0"/>
          </a:p>
          <a:p>
            <a:r>
              <a:rPr lang="en-GB" dirty="0">
                <a:hlinkClick r:id="rId7"/>
              </a:rPr>
              <a:t>Budding Engineers</a:t>
            </a:r>
            <a:endParaRPr lang="en-GB" dirty="0"/>
          </a:p>
          <a:p>
            <a:r>
              <a:rPr lang="en-GB" dirty="0"/>
              <a:t>DWP / JCP</a:t>
            </a:r>
          </a:p>
          <a:p>
            <a:r>
              <a:rPr lang="en-GB" dirty="0">
                <a:hlinkClick r:id="rId8"/>
              </a:rPr>
              <a:t>Paisley YMCA</a:t>
            </a:r>
            <a:endParaRPr lang="en-GB" dirty="0"/>
          </a:p>
          <a:p>
            <a:r>
              <a:rPr lang="en-GB" dirty="0">
                <a:hlinkClick r:id="rId9"/>
              </a:rPr>
              <a:t>Renfrew YMCA</a:t>
            </a:r>
            <a:endParaRPr lang="en-GB" dirty="0"/>
          </a:p>
          <a:p>
            <a:r>
              <a:rPr lang="en-GB" dirty="0">
                <a:hlinkClick r:id="rId10"/>
              </a:rPr>
              <a:t>Renfrewshire Council – CLD</a:t>
            </a:r>
            <a:endParaRPr lang="en-GB" dirty="0"/>
          </a:p>
          <a:p>
            <a:r>
              <a:rPr lang="en-GB" dirty="0">
                <a:hlinkClick r:id="rId11"/>
              </a:rPr>
              <a:t>Roar – Connections for Life</a:t>
            </a:r>
            <a:endParaRPr lang="en-GB" dirty="0"/>
          </a:p>
        </p:txBody>
      </p:sp>
      <p:sp>
        <p:nvSpPr>
          <p:cNvPr id="2" name="Content Placeholder 5">
            <a:extLst>
              <a:ext uri="{FF2B5EF4-FFF2-40B4-BE49-F238E27FC236}">
                <a16:creationId xmlns:a16="http://schemas.microsoft.com/office/drawing/2014/main" id="{C6870D76-AABC-3679-3AF4-CE63E953D397}"/>
              </a:ext>
            </a:extLst>
          </p:cNvPr>
          <p:cNvSpPr txBox="1">
            <a:spLocks/>
          </p:cNvSpPr>
          <p:nvPr/>
        </p:nvSpPr>
        <p:spPr>
          <a:xfrm>
            <a:off x="6411688"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5">
            <a:extLst>
              <a:ext uri="{FF2B5EF4-FFF2-40B4-BE49-F238E27FC236}">
                <a16:creationId xmlns:a16="http://schemas.microsoft.com/office/drawing/2014/main" id="{506B2E07-20D7-A4DD-6266-A99F1930B26F}"/>
              </a:ext>
            </a:extLst>
          </p:cNvPr>
          <p:cNvSpPr txBox="1">
            <a:spLocks/>
          </p:cNvSpPr>
          <p:nvPr/>
        </p:nvSpPr>
        <p:spPr>
          <a:xfrm>
            <a:off x="6638925"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Content Placeholder 5">
            <a:extLst>
              <a:ext uri="{FF2B5EF4-FFF2-40B4-BE49-F238E27FC236}">
                <a16:creationId xmlns:a16="http://schemas.microsoft.com/office/drawing/2014/main" id="{F29FA5F3-A1D0-E767-C9B4-D015839BC699}"/>
              </a:ext>
            </a:extLst>
          </p:cNvPr>
          <p:cNvSpPr txBox="1">
            <a:spLocks/>
          </p:cNvSpPr>
          <p:nvPr/>
        </p:nvSpPr>
        <p:spPr>
          <a:xfrm>
            <a:off x="6638924" y="2008414"/>
            <a:ext cx="5084989" cy="4028244"/>
          </a:xfrm>
          <a:prstGeom prst="rect">
            <a:avLst/>
          </a:prstGeom>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8" name="Content Placeholder 5">
            <a:extLst>
              <a:ext uri="{FF2B5EF4-FFF2-40B4-BE49-F238E27FC236}">
                <a16:creationId xmlns:a16="http://schemas.microsoft.com/office/drawing/2014/main" id="{A8917A5B-BDDF-858A-EAB9-C66FC00F43C7}"/>
              </a:ext>
            </a:extLst>
          </p:cNvPr>
          <p:cNvSpPr txBox="1">
            <a:spLocks/>
          </p:cNvSpPr>
          <p:nvPr/>
        </p:nvSpPr>
        <p:spPr>
          <a:xfrm>
            <a:off x="695323" y="1445682"/>
            <a:ext cx="5084989" cy="546403"/>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LOCAL	</a:t>
            </a:r>
          </a:p>
        </p:txBody>
      </p:sp>
      <p:sp>
        <p:nvSpPr>
          <p:cNvPr id="9" name="Content Placeholder 5">
            <a:extLst>
              <a:ext uri="{FF2B5EF4-FFF2-40B4-BE49-F238E27FC236}">
                <a16:creationId xmlns:a16="http://schemas.microsoft.com/office/drawing/2014/main" id="{74095EF5-106E-2B4B-F30F-AC0C25424D3A}"/>
              </a:ext>
            </a:extLst>
          </p:cNvPr>
          <p:cNvSpPr txBox="1">
            <a:spLocks/>
          </p:cNvSpPr>
          <p:nvPr/>
        </p:nvSpPr>
        <p:spPr>
          <a:xfrm>
            <a:off x="6727372" y="2008414"/>
            <a:ext cx="5084989" cy="4028244"/>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12"/>
              </a:rPr>
              <a:t>Barclays Digital Eagles / Digital Wings Platform</a:t>
            </a:r>
            <a:endParaRPr lang="en-GB" dirty="0"/>
          </a:p>
          <a:p>
            <a:r>
              <a:rPr lang="en-GB" dirty="0">
                <a:hlinkClick r:id="rId13"/>
              </a:rPr>
              <a:t>Connecting Scotland Digital Champions</a:t>
            </a:r>
            <a:endParaRPr lang="en-GB" dirty="0"/>
          </a:p>
          <a:p>
            <a:r>
              <a:rPr lang="en-GB" dirty="0">
                <a:hlinkClick r:id="rId14"/>
              </a:rPr>
              <a:t>Google Garage</a:t>
            </a:r>
            <a:endParaRPr lang="en-GB" dirty="0"/>
          </a:p>
          <a:p>
            <a:r>
              <a:rPr lang="en-GB" dirty="0">
                <a:hlinkClick r:id="rId15"/>
              </a:rPr>
              <a:t>Inspiring Digital Enterprise Award (iDEA)</a:t>
            </a:r>
            <a:endParaRPr lang="en-GB" dirty="0"/>
          </a:p>
          <a:p>
            <a:r>
              <a:rPr lang="en-GB" dirty="0">
                <a:hlinkClick r:id="rId16"/>
              </a:rPr>
              <a:t>Mhor Collective</a:t>
            </a:r>
            <a:endParaRPr lang="en-GB" dirty="0"/>
          </a:p>
          <a:p>
            <a:r>
              <a:rPr lang="en-GB" dirty="0">
                <a:hlinkClick r:id="rId17"/>
              </a:rPr>
              <a:t>Microsoft Digital Skills Hub</a:t>
            </a:r>
            <a:endParaRPr lang="en-GB" dirty="0"/>
          </a:p>
          <a:p>
            <a:r>
              <a:rPr lang="en-GB" dirty="0">
                <a:hlinkClick r:id="rId18"/>
              </a:rPr>
              <a:t>My Computer My Way (AbilityNet)</a:t>
            </a:r>
            <a:endParaRPr lang="en-GB" dirty="0"/>
          </a:p>
          <a:p>
            <a:r>
              <a:rPr lang="en-GB" dirty="0">
                <a:hlinkClick r:id="rId19"/>
              </a:rPr>
              <a:t>My World of Work (SDS)</a:t>
            </a:r>
            <a:endParaRPr lang="en-GB" dirty="0"/>
          </a:p>
          <a:p>
            <a:r>
              <a:rPr lang="en-GB" dirty="0">
                <a:hlinkClick r:id="rId20"/>
              </a:rPr>
              <a:t>SCVO Essential Digital Skills Check-up</a:t>
            </a:r>
            <a:endParaRPr lang="en-GB" dirty="0"/>
          </a:p>
        </p:txBody>
      </p:sp>
      <p:sp>
        <p:nvSpPr>
          <p:cNvPr id="10" name="Content Placeholder 5">
            <a:extLst>
              <a:ext uri="{FF2B5EF4-FFF2-40B4-BE49-F238E27FC236}">
                <a16:creationId xmlns:a16="http://schemas.microsoft.com/office/drawing/2014/main" id="{AB71F543-105C-66B9-D646-12B9D3411C81}"/>
              </a:ext>
            </a:extLst>
          </p:cNvPr>
          <p:cNvSpPr txBox="1">
            <a:spLocks/>
          </p:cNvSpPr>
          <p:nvPr/>
        </p:nvSpPr>
        <p:spPr>
          <a:xfrm>
            <a:off x="6727370" y="1445682"/>
            <a:ext cx="5084989" cy="546403"/>
          </a:xfrm>
          <a:prstGeom prst="rect">
            <a:avLst/>
          </a:prstGeom>
          <a:ln>
            <a:solidFill>
              <a:schemeClr val="tx2"/>
            </a:solidFill>
          </a:ln>
        </p:spPr>
        <p:txBody>
          <a:bodyPr wrap="square" lIns="0" tIns="0" rIns="0" bIns="0">
            <a:noAutofit/>
          </a:bodyPr>
          <a:lstStyle>
            <a:lvl1pPr marL="2286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10000"/>
              </a:lnSpc>
              <a:spcBef>
                <a:spcPts val="800"/>
              </a:spcBef>
              <a:buClr>
                <a:schemeClr val="accent3"/>
              </a:buClr>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NATIONAL	</a:t>
            </a:r>
          </a:p>
        </p:txBody>
      </p:sp>
      <p:sp>
        <p:nvSpPr>
          <p:cNvPr id="7" name="TextBox 6">
            <a:hlinkClick r:id="rId21" action="ppaction://hlinksldjump"/>
            <a:extLst>
              <a:ext uri="{FF2B5EF4-FFF2-40B4-BE49-F238E27FC236}">
                <a16:creationId xmlns:a16="http://schemas.microsoft.com/office/drawing/2014/main" id="{1393BB67-FD61-7E21-E74B-419BEA0C6B4E}"/>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4094781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B4C40-235E-4D4C-618A-FA80855C8A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05619F5-9210-E8FA-36E3-043CDAF9A2CA}"/>
              </a:ext>
            </a:extLst>
          </p:cNvPr>
          <p:cNvSpPr>
            <a:spLocks noGrp="1"/>
          </p:cNvSpPr>
          <p:nvPr>
            <p:ph type="ctrTitle"/>
          </p:nvPr>
        </p:nvSpPr>
        <p:spPr/>
        <p:txBody>
          <a:bodyPr/>
          <a:lstStyle/>
          <a:p>
            <a:r>
              <a:rPr lang="en-GB" dirty="0"/>
              <a:t>QUESTION?</a:t>
            </a:r>
          </a:p>
        </p:txBody>
      </p:sp>
      <p:sp>
        <p:nvSpPr>
          <p:cNvPr id="8" name="Text Placeholder 7">
            <a:extLst>
              <a:ext uri="{FF2B5EF4-FFF2-40B4-BE49-F238E27FC236}">
                <a16:creationId xmlns:a16="http://schemas.microsoft.com/office/drawing/2014/main" id="{CC71AA4C-A3E7-BBD6-BB0A-A0396650A494}"/>
              </a:ext>
            </a:extLst>
          </p:cNvPr>
          <p:cNvSpPr>
            <a:spLocks noGrp="1"/>
          </p:cNvSpPr>
          <p:nvPr>
            <p:ph type="body" sz="quarter" idx="10"/>
          </p:nvPr>
        </p:nvSpPr>
        <p:spPr/>
        <p:txBody>
          <a:bodyPr/>
          <a:lstStyle/>
          <a:p>
            <a:r>
              <a:rPr lang="en-GB" b="1" dirty="0"/>
              <a:t>Where do people go to access a digital device?</a:t>
            </a:r>
          </a:p>
        </p:txBody>
      </p:sp>
      <p:sp>
        <p:nvSpPr>
          <p:cNvPr id="2" name="TextBox 1">
            <a:hlinkClick r:id="rId2" action="ppaction://hlinksldjump"/>
            <a:extLst>
              <a:ext uri="{FF2B5EF4-FFF2-40B4-BE49-F238E27FC236}">
                <a16:creationId xmlns:a16="http://schemas.microsoft.com/office/drawing/2014/main" id="{0213F78B-6A8C-AF0E-9D3B-7676E2FE608E}"/>
              </a:ext>
            </a:extLst>
          </p:cNvPr>
          <p:cNvSpPr txBox="1"/>
          <p:nvPr/>
        </p:nvSpPr>
        <p:spPr>
          <a:xfrm>
            <a:off x="15239" y="6643913"/>
            <a:ext cx="1203961" cy="155244"/>
          </a:xfrm>
          <a:prstGeom prst="rect">
            <a:avLst/>
          </a:prstGeom>
          <a:noFill/>
          <a:ln>
            <a:solidFill>
              <a:schemeClr val="bg2"/>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1266814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9.9"/>
</p:tagLst>
</file>

<file path=ppt/theme/theme1.xml><?xml version="1.0" encoding="utf-8"?>
<a:theme xmlns:a="http://schemas.openxmlformats.org/drawingml/2006/main" name="Office Theme">
  <a:themeElements>
    <a:clrScheme name="Renfrewshire_Council_Bright">
      <a:dk1>
        <a:srgbClr val="000000"/>
      </a:dk1>
      <a:lt1>
        <a:srgbClr val="FFFFFF"/>
      </a:lt1>
      <a:dk2>
        <a:srgbClr val="39327C"/>
      </a:dk2>
      <a:lt2>
        <a:srgbClr val="FFFFFF"/>
      </a:lt2>
      <a:accent1>
        <a:srgbClr val="39327C"/>
      </a:accent1>
      <a:accent2>
        <a:srgbClr val="971465"/>
      </a:accent2>
      <a:accent3>
        <a:srgbClr val="6E347F"/>
      </a:accent3>
      <a:accent4>
        <a:srgbClr val="D8117D"/>
      </a:accent4>
      <a:accent5>
        <a:srgbClr val="009DC3"/>
      </a:accent5>
      <a:accent6>
        <a:srgbClr val="009F9B"/>
      </a:accent6>
      <a:hlink>
        <a:srgbClr val="00A2C9"/>
      </a:hlink>
      <a:folHlink>
        <a:srgbClr val="D811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BC49D073AD5843AB12B37D5271FCE1" ma:contentTypeVersion="8" ma:contentTypeDescription="Create a new document." ma:contentTypeScope="" ma:versionID="d928d76d9ed69ed65b6c64d2332070f1">
  <xsd:schema xmlns:xsd="http://www.w3.org/2001/XMLSchema" xmlns:xs="http://www.w3.org/2001/XMLSchema" xmlns:p="http://schemas.microsoft.com/office/2006/metadata/properties" xmlns:ns2="a6ca4442-276d-4a5c-85ac-dc5d98740ec7" xmlns:ns3="6eaf9ef9-d846-42b9-88f7-ca900e7a8159" targetNamespace="http://schemas.microsoft.com/office/2006/metadata/properties" ma:root="true" ma:fieldsID="952836e291fee1ebbef0fb2d8933b2a7" ns2:_="" ns3:_="">
    <xsd:import namespace="a6ca4442-276d-4a5c-85ac-dc5d98740ec7"/>
    <xsd:import namespace="6eaf9ef9-d846-42b9-88f7-ca900e7a81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a4442-276d-4a5c-85ac-dc5d98740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af9ef9-d846-42b9-88f7-ca900e7a815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72B1A9-8DD5-4521-BBC3-77A95EA627C2}">
  <ds:schemaRefs>
    <ds:schemaRef ds:uri="http://schemas.microsoft.com/office/infopath/2007/PartnerControls"/>
    <ds:schemaRef ds:uri="a6ca4442-276d-4a5c-85ac-dc5d98740ec7"/>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6eaf9ef9-d846-42b9-88f7-ca900e7a8159"/>
    <ds:schemaRef ds:uri="http://www.w3.org/XML/1998/namespace"/>
  </ds:schemaRefs>
</ds:datastoreItem>
</file>

<file path=customXml/itemProps2.xml><?xml version="1.0" encoding="utf-8"?>
<ds:datastoreItem xmlns:ds="http://schemas.openxmlformats.org/officeDocument/2006/customXml" ds:itemID="{C4B2C10F-C6FB-41EB-BC8D-16EF7FD88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a4442-276d-4a5c-85ac-dc5d98740ec7"/>
    <ds:schemaRef ds:uri="6eaf9ef9-d846-42b9-88f7-ca900e7a81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EEBE55-082C-4DB9-8355-376121E278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3922</TotalTime>
  <Words>878</Words>
  <Application>Microsoft Office PowerPoint</Application>
  <PresentationFormat>Widescreen</PresentationFormat>
  <Paragraphs>181</Paragraphs>
  <Slides>18</Slides>
  <Notes>12</Notes>
  <HiddenSlides>0</HiddenSlides>
  <MMClips>6</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Enabling Digital Inclusion in Renfrewshire</vt:lpstr>
      <vt:lpstr>PowerPoint Presentation</vt:lpstr>
      <vt:lpstr>Citizens Voice Forum: co-designing digital inclusion solutions by working with organisations involved in delivering digital inclusion as well as those impacted by digital exclusion </vt:lpstr>
      <vt:lpstr>Citizens Voice Forum: co-designing digital inclusion solutions by working with organisations involved in delivering digital inclusion as well as those impacted by digital exclusion </vt:lpstr>
      <vt:lpstr>Enabling Digital Inclusion</vt:lpstr>
      <vt:lpstr>Keeping People Safe, Confident and Protected Online  RenSafeOnline</vt:lpstr>
      <vt:lpstr>QUESTION?</vt:lpstr>
      <vt:lpstr>Building Confidence, Capacity and Capability through Digital Skills</vt:lpstr>
      <vt:lpstr>QUESTION?</vt:lpstr>
      <vt:lpstr>Device Access</vt:lpstr>
      <vt:lpstr>QUESTION?</vt:lpstr>
      <vt:lpstr>Internet Access (Connectivity)</vt:lpstr>
      <vt:lpstr>Examples of Digital Inclusion in Action</vt:lpstr>
      <vt:lpstr>Stories of Digital Inclusion</vt:lpstr>
      <vt:lpstr>Stories of Digital Inclusion</vt:lpstr>
      <vt:lpstr>What’s Next</vt:lpstr>
      <vt:lpstr>Want to get involved? / Useful Resources (select link(s) below)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McLaughlan</dc:creator>
  <cp:lastModifiedBy>James Mckee</cp:lastModifiedBy>
  <cp:revision>146</cp:revision>
  <dcterms:created xsi:type="dcterms:W3CDTF">2021-03-30T08:37:27Z</dcterms:created>
  <dcterms:modified xsi:type="dcterms:W3CDTF">2025-02-05T12:29:11Z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0x0101003DBC49D073AD5843AB12B37D5271FCE1</vt:lpwstr>
  </property>
</Properties>
</file>